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60" r:id="rId5"/>
    <p:sldMasterId id="2147483684" r:id="rId6"/>
  </p:sldMasterIdLst>
  <p:notesMasterIdLst>
    <p:notesMasterId r:id="rId30"/>
  </p:notesMasterIdLst>
  <p:sldIdLst>
    <p:sldId id="256" r:id="rId7"/>
    <p:sldId id="267" r:id="rId8"/>
    <p:sldId id="321" r:id="rId9"/>
    <p:sldId id="322" r:id="rId10"/>
    <p:sldId id="311" r:id="rId11"/>
    <p:sldId id="313" r:id="rId12"/>
    <p:sldId id="310" r:id="rId13"/>
    <p:sldId id="312" r:id="rId14"/>
    <p:sldId id="314" r:id="rId15"/>
    <p:sldId id="315" r:id="rId16"/>
    <p:sldId id="316" r:id="rId17"/>
    <p:sldId id="317" r:id="rId18"/>
    <p:sldId id="323" r:id="rId19"/>
    <p:sldId id="296" r:id="rId20"/>
    <p:sldId id="299" r:id="rId21"/>
    <p:sldId id="288" r:id="rId22"/>
    <p:sldId id="320" r:id="rId23"/>
    <p:sldId id="318" r:id="rId24"/>
    <p:sldId id="319" r:id="rId25"/>
    <p:sldId id="303" r:id="rId26"/>
    <p:sldId id="304" r:id="rId27"/>
    <p:sldId id="301" r:id="rId28"/>
    <p:sldId id="306" r:id="rId2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nna" initials="G" lastIdx="1" clrIdx="0">
    <p:extLst>
      <p:ext uri="{19B8F6BF-5375-455C-9EA6-DF929625EA0E}">
        <p15:presenceInfo xmlns:p15="http://schemas.microsoft.com/office/powerpoint/2012/main" userId="Gin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BC7900"/>
    <a:srgbClr val="F29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031594-0584-46B7-B26E-815E028F220E}" v="3" dt="2023-09-01T02:15:59.954"/>
    <p1510:client id="{6DFE4BAD-A3AF-43A4-983B-05235DC1C667}" v="55" dt="2023-09-01T00:41:27.63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90" y="1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win Jair Gomez" userId="0b3fe6471074ea9b" providerId="Windows Live" clId="Web-{61031594-0584-46B7-B26E-815E028F220E}"/>
    <pc:docChg chg="modSld">
      <pc:chgData name="Edwin Jair Gomez" userId="0b3fe6471074ea9b" providerId="Windows Live" clId="Web-{61031594-0584-46B7-B26E-815E028F220E}" dt="2023-09-01T02:15:59.047" v="0" actId="20577"/>
      <pc:docMkLst>
        <pc:docMk/>
      </pc:docMkLst>
      <pc:sldChg chg="modSp">
        <pc:chgData name="Edwin Jair Gomez" userId="0b3fe6471074ea9b" providerId="Windows Live" clId="Web-{61031594-0584-46B7-B26E-815E028F220E}" dt="2023-09-01T02:15:59.047" v="0" actId="20577"/>
        <pc:sldMkLst>
          <pc:docMk/>
          <pc:sldMk cId="834524788" sldId="256"/>
        </pc:sldMkLst>
        <pc:spChg chg="mod">
          <ac:chgData name="Edwin Jair Gomez" userId="0b3fe6471074ea9b" providerId="Windows Live" clId="Web-{61031594-0584-46B7-B26E-815E028F220E}" dt="2023-09-01T02:15:59.047" v="0" actId="20577"/>
          <ac:spMkLst>
            <pc:docMk/>
            <pc:sldMk cId="834524788" sldId="256"/>
            <ac:spMk id="7" creationId="{51A377B7-1DAF-426A-81E1-41C32256A10A}"/>
          </ac:spMkLst>
        </pc:spChg>
      </pc:sldChg>
    </pc:docChg>
  </pc:docChgLst>
  <pc:docChgLst>
    <pc:chgData name="Edwin Jair Gomez" userId="0b3fe6471074ea9b" providerId="Windows Live" clId="Web-{6DFE4BAD-A3AF-43A4-983B-05235DC1C667}"/>
    <pc:docChg chg="modSld">
      <pc:chgData name="Edwin Jair Gomez" userId="0b3fe6471074ea9b" providerId="Windows Live" clId="Web-{6DFE4BAD-A3AF-43A4-983B-05235DC1C667}" dt="2023-09-01T00:41:27.631" v="27" actId="1076"/>
      <pc:docMkLst>
        <pc:docMk/>
      </pc:docMkLst>
      <pc:sldChg chg="modSp">
        <pc:chgData name="Edwin Jair Gomez" userId="0b3fe6471074ea9b" providerId="Windows Live" clId="Web-{6DFE4BAD-A3AF-43A4-983B-05235DC1C667}" dt="2023-09-01T00:41:19.194" v="26" actId="20577"/>
        <pc:sldMkLst>
          <pc:docMk/>
          <pc:sldMk cId="1092314590" sldId="267"/>
        </pc:sldMkLst>
        <pc:spChg chg="mod">
          <ac:chgData name="Edwin Jair Gomez" userId="0b3fe6471074ea9b" providerId="Windows Live" clId="Web-{6DFE4BAD-A3AF-43A4-983B-05235DC1C667}" dt="2023-09-01T00:41:19.194" v="26" actId="20577"/>
          <ac:spMkLst>
            <pc:docMk/>
            <pc:sldMk cId="1092314590" sldId="267"/>
            <ac:spMk id="2" creationId="{3696367B-2940-C84C-92C2-9929308DBC2A}"/>
          </ac:spMkLst>
        </pc:spChg>
      </pc:sldChg>
      <pc:sldChg chg="modSp">
        <pc:chgData name="Edwin Jair Gomez" userId="0b3fe6471074ea9b" providerId="Windows Live" clId="Web-{6DFE4BAD-A3AF-43A4-983B-05235DC1C667}" dt="2023-09-01T00:41:27.631" v="27" actId="1076"/>
        <pc:sldMkLst>
          <pc:docMk/>
          <pc:sldMk cId="42464342" sldId="268"/>
        </pc:sldMkLst>
        <pc:spChg chg="mod">
          <ac:chgData name="Edwin Jair Gomez" userId="0b3fe6471074ea9b" providerId="Windows Live" clId="Web-{6DFE4BAD-A3AF-43A4-983B-05235DC1C667}" dt="2023-09-01T00:41:27.631" v="27" actId="1076"/>
          <ac:spMkLst>
            <pc:docMk/>
            <pc:sldMk cId="42464342" sldId="268"/>
            <ac:spMk id="2" creationId="{637AFD55-1686-147E-0C41-D48E5FCFBA25}"/>
          </ac:spMkLst>
        </pc:sp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hyperlink" Target="https://docs.google.com/viewerng/viewer?url=https://reparame.com.co/inicio/wp-content/uploads/2025/01/Listado-de-precios-servicios.pdf&amp;hl=en"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docs.google.com/viewerng/viewer?url=https://reparame.com.co/inicio/wp-content/uploads/2025/01/Listado-de-precios-servicios.pdf&amp;hl=en"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61BD6-16BD-4179-ADE3-787E176370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O"/>
        </a:p>
      </dgm:t>
    </dgm:pt>
    <dgm:pt modelId="{FC4A014F-F7B4-4656-B33F-4FF32645E729}">
      <dgm:prSet phldrT="[Texto]"/>
      <dgm:spPr>
        <a:solidFill>
          <a:schemeClr val="bg1">
            <a:lumMod val="85000"/>
          </a:schemeClr>
        </a:solidFill>
      </dgm:spPr>
      <dgm:t>
        <a:bodyPr/>
        <a:lstStyle/>
        <a:p>
          <a:r>
            <a:rPr lang="es-CO" b="1" dirty="0">
              <a:solidFill>
                <a:srgbClr val="002060"/>
              </a:solidFill>
              <a:latin typeface="Arial" panose="020B0604020202020204" pitchFamily="34" charset="0"/>
              <a:cs typeface="Arial" panose="020B0604020202020204" pitchFamily="34" charset="0"/>
            </a:rPr>
            <a:t>Lugar donde se desarrollará el proceso</a:t>
          </a:r>
          <a:endParaRPr lang="es-CO" dirty="0"/>
        </a:p>
      </dgm:t>
    </dgm:pt>
    <dgm:pt modelId="{1C673212-C317-449F-A7DA-82CA437EFD55}" type="parTrans" cxnId="{F6DE35A6-32DB-4299-B88B-11923241A1E1}">
      <dgm:prSet/>
      <dgm:spPr/>
      <dgm:t>
        <a:bodyPr/>
        <a:lstStyle/>
        <a:p>
          <a:endParaRPr lang="es-CO"/>
        </a:p>
      </dgm:t>
    </dgm:pt>
    <dgm:pt modelId="{86A16C67-C1DB-4A98-8149-0C067DF2B3E5}" type="sibTrans" cxnId="{F6DE35A6-32DB-4299-B88B-11923241A1E1}">
      <dgm:prSet/>
      <dgm:spPr/>
      <dgm:t>
        <a:bodyPr/>
        <a:lstStyle/>
        <a:p>
          <a:endParaRPr lang="es-CO"/>
        </a:p>
      </dgm:t>
    </dgm:pt>
    <dgm:pt modelId="{D3455DF3-3405-4D69-9D8D-3F0130741AB9}">
      <dgm:prSet phldrT="[Texto]"/>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Se ejecutará de forma virtual mediante conexión remota y con la herramienta de soporte remoto o la que determinemos para tal fin.</a:t>
          </a:r>
          <a:endParaRPr lang="es-CO" dirty="0"/>
        </a:p>
      </dgm:t>
    </dgm:pt>
    <dgm:pt modelId="{9347EFE6-41EE-45C8-84D0-8B2089D382CE}" type="parTrans" cxnId="{08498F85-6E41-4F13-BCB7-0C5B8FED063B}">
      <dgm:prSet/>
      <dgm:spPr/>
      <dgm:t>
        <a:bodyPr/>
        <a:lstStyle/>
        <a:p>
          <a:endParaRPr lang="es-CO"/>
        </a:p>
      </dgm:t>
    </dgm:pt>
    <dgm:pt modelId="{C4832542-2D41-4D46-8F05-6E885BA41D0D}" type="sibTrans" cxnId="{08498F85-6E41-4F13-BCB7-0C5B8FED063B}">
      <dgm:prSet/>
      <dgm:spPr/>
      <dgm:t>
        <a:bodyPr/>
        <a:lstStyle/>
        <a:p>
          <a:endParaRPr lang="es-CO"/>
        </a:p>
      </dgm:t>
    </dgm:pt>
    <dgm:pt modelId="{5EAA61C6-6488-42D9-A604-57BB9F713817}">
      <dgm:prSet phldrT="[Texto]"/>
      <dgm:spPr>
        <a:solidFill>
          <a:schemeClr val="bg1">
            <a:lumMod val="85000"/>
          </a:schemeClr>
        </a:solidFill>
      </dgm:spPr>
      <dgm:t>
        <a:bodyPr/>
        <a:lstStyle/>
        <a:p>
          <a:r>
            <a:rPr lang="es-CO" b="1" dirty="0">
              <a:solidFill>
                <a:srgbClr val="002060"/>
              </a:solidFill>
              <a:latin typeface="Arial" panose="020B0604020202020204" pitchFamily="34" charset="0"/>
              <a:cs typeface="Arial" panose="020B0604020202020204" pitchFamily="34" charset="0"/>
            </a:rPr>
            <a:t>Tiempo de desarrollo</a:t>
          </a:r>
          <a:endParaRPr lang="es-CO" dirty="0"/>
        </a:p>
      </dgm:t>
    </dgm:pt>
    <dgm:pt modelId="{EA1C49F2-8FDA-4476-B0D9-FDBB687CAED6}" type="parTrans" cxnId="{B02AB811-206F-488C-86C0-829F62225DA8}">
      <dgm:prSet/>
      <dgm:spPr/>
      <dgm:t>
        <a:bodyPr/>
        <a:lstStyle/>
        <a:p>
          <a:endParaRPr lang="es-CO"/>
        </a:p>
      </dgm:t>
    </dgm:pt>
    <dgm:pt modelId="{9CE666FC-60BD-44D4-8D0F-AA641BBF4371}" type="sibTrans" cxnId="{B02AB811-206F-488C-86C0-829F62225DA8}">
      <dgm:prSet/>
      <dgm:spPr/>
      <dgm:t>
        <a:bodyPr/>
        <a:lstStyle/>
        <a:p>
          <a:endParaRPr lang="es-CO"/>
        </a:p>
      </dgm:t>
    </dgm:pt>
    <dgm:pt modelId="{97948CE9-0FF2-4DBA-8167-91889227DC6D}">
      <dgm:prSet phldrT="[Texto]"/>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Según el plan elegido, en la cual podrá usar a varios de nuestros técnicos; con ayuda de los informes básicos de Google </a:t>
          </a:r>
          <a:r>
            <a:rPr lang="es-CO" dirty="0" err="1">
              <a:solidFill>
                <a:schemeClr val="tx1">
                  <a:lumMod val="85000"/>
                  <a:lumOff val="15000"/>
                </a:schemeClr>
              </a:solidFill>
              <a:latin typeface="Arial" panose="020B0604020202020204" pitchFamily="34" charset="0"/>
              <a:cs typeface="Arial" panose="020B0604020202020204" pitchFamily="34" charset="0"/>
            </a:rPr>
            <a:t>Sheets</a:t>
          </a:r>
          <a:r>
            <a:rPr lang="es-CO" dirty="0">
              <a:solidFill>
                <a:schemeClr val="tx1">
                  <a:lumMod val="85000"/>
                  <a:lumOff val="15000"/>
                </a:schemeClr>
              </a:solidFill>
              <a:latin typeface="Arial" panose="020B0604020202020204" pitchFamily="34" charset="0"/>
              <a:cs typeface="Arial" panose="020B0604020202020204" pitchFamily="34" charset="0"/>
            </a:rPr>
            <a:t>, podrás determinar cuántas horas adicionales se facturan al mes.</a:t>
          </a:r>
          <a:endParaRPr lang="es-CO" dirty="0"/>
        </a:p>
      </dgm:t>
    </dgm:pt>
    <dgm:pt modelId="{EDB6B649-FF0B-45BB-85DE-E7D19822C3B4}" type="parTrans" cxnId="{A688261B-1CC6-4276-9BB6-DE053C7F8059}">
      <dgm:prSet/>
      <dgm:spPr/>
      <dgm:t>
        <a:bodyPr/>
        <a:lstStyle/>
        <a:p>
          <a:endParaRPr lang="es-CO"/>
        </a:p>
      </dgm:t>
    </dgm:pt>
    <dgm:pt modelId="{0678A32B-B629-4A53-A6FE-59188A27D4B5}" type="sibTrans" cxnId="{A688261B-1CC6-4276-9BB6-DE053C7F8059}">
      <dgm:prSet/>
      <dgm:spPr/>
      <dgm:t>
        <a:bodyPr/>
        <a:lstStyle/>
        <a:p>
          <a:endParaRPr lang="es-CO"/>
        </a:p>
      </dgm:t>
    </dgm:pt>
    <dgm:pt modelId="{017925BF-95AC-4507-AA49-0C1101297F39}">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Los soportes presenciales en las instalaciones de la compañía deberán solicitare con tres días de anticipación, antes de este tiempo serán tomados como urgencia.</a:t>
          </a:r>
        </a:p>
      </dgm:t>
    </dgm:pt>
    <dgm:pt modelId="{67B1FFF9-7253-41A9-BECA-991D6450300A}" type="parTrans" cxnId="{E2B85494-E3DF-494B-9CEF-9BAFA5DD4B5E}">
      <dgm:prSet/>
      <dgm:spPr/>
      <dgm:t>
        <a:bodyPr/>
        <a:lstStyle/>
        <a:p>
          <a:endParaRPr lang="es-CO"/>
        </a:p>
      </dgm:t>
    </dgm:pt>
    <dgm:pt modelId="{B481552A-ABB9-4CF4-9450-48EDC8001FB5}" type="sibTrans" cxnId="{E2B85494-E3DF-494B-9CEF-9BAFA5DD4B5E}">
      <dgm:prSet/>
      <dgm:spPr/>
      <dgm:t>
        <a:bodyPr/>
        <a:lstStyle/>
        <a:p>
          <a:endParaRPr lang="es-CO"/>
        </a:p>
      </dgm:t>
    </dgm:pt>
    <dgm:pt modelId="{A2616C62-8FD5-47F0-A412-44F42A5EFE9D}">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La disponibilidad del personal técnico dependerá de las condiciones pactadas en el contrato. Sin embargo, el horario ordinario que manejamos es Lunes a Vienes de 8:00 am a 1:00pm y de 2:00pm a 5:30 pm </a:t>
          </a:r>
          <a:r>
            <a:rPr lang="es-MX" dirty="0">
              <a:solidFill>
                <a:schemeClr val="tx1">
                  <a:lumMod val="85000"/>
                  <a:lumOff val="15000"/>
                </a:schemeClr>
              </a:solidFill>
              <a:latin typeface="Arial" panose="020B0604020202020204" pitchFamily="34" charset="0"/>
              <a:cs typeface="Arial" panose="020B0604020202020204" pitchFamily="34" charset="0"/>
            </a:rPr>
            <a:t>y en laboratorio es de 10:00am a 5:30pm.</a:t>
          </a:r>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9DD2A3AB-E83B-48A4-B75E-449B2EAA5B45}" type="parTrans" cxnId="{597D7666-A0FD-498C-87BD-2AE7EBAECE38}">
      <dgm:prSet/>
      <dgm:spPr/>
      <dgm:t>
        <a:bodyPr/>
        <a:lstStyle/>
        <a:p>
          <a:endParaRPr lang="es-CO"/>
        </a:p>
      </dgm:t>
    </dgm:pt>
    <dgm:pt modelId="{3493453F-7E2C-4CFF-A84B-2F7A38F197D7}" type="sibTrans" cxnId="{597D7666-A0FD-498C-87BD-2AE7EBAECE38}">
      <dgm:prSet/>
      <dgm:spPr/>
      <dgm:t>
        <a:bodyPr/>
        <a:lstStyle/>
        <a:p>
          <a:endParaRPr lang="es-CO"/>
        </a:p>
      </dgm:t>
    </dgm:pt>
    <dgm:pt modelId="{250FFB6F-C4DB-4489-9B3D-ECFD283FA416}">
      <dgm:prSet/>
      <dgm:spPr>
        <a:solidFill>
          <a:schemeClr val="bg1">
            <a:lumMod val="85000"/>
          </a:schemeClr>
        </a:solidFill>
      </dgm:spPr>
      <dgm:t>
        <a:bodyPr/>
        <a:lstStyle/>
        <a:p>
          <a:r>
            <a:rPr lang="es-CO" b="1" dirty="0">
              <a:solidFill>
                <a:srgbClr val="002060"/>
              </a:solidFill>
              <a:latin typeface="Arial" panose="020B0604020202020204" pitchFamily="34" charset="0"/>
              <a:cs typeface="Arial" panose="020B0604020202020204" pitchFamily="34" charset="0"/>
            </a:rPr>
            <a:t>Disponibilidad</a:t>
          </a:r>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570C6D41-553F-4C91-A067-3BC19F043C3A}" type="parTrans" cxnId="{99219561-2EC1-4661-99DF-E8126E8767B9}">
      <dgm:prSet/>
      <dgm:spPr/>
      <dgm:t>
        <a:bodyPr/>
        <a:lstStyle/>
        <a:p>
          <a:endParaRPr lang="es-CO"/>
        </a:p>
      </dgm:t>
    </dgm:pt>
    <dgm:pt modelId="{CAE8E91D-6993-4E79-AB51-8BCF1CED45E0}" type="sibTrans" cxnId="{99219561-2EC1-4661-99DF-E8126E8767B9}">
      <dgm:prSet/>
      <dgm:spPr/>
      <dgm:t>
        <a:bodyPr/>
        <a:lstStyle/>
        <a:p>
          <a:endParaRPr lang="es-CO"/>
        </a:p>
      </dgm:t>
    </dgm:pt>
    <dgm:pt modelId="{43AF5B9C-D1E2-4D8E-94A1-458D85EECC65}">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Puede acordarse un horario de disponibilidad puntual o total, por favor consulte la tabla de costos adicionales adjunta. </a:t>
          </a:r>
          <a:r>
            <a:rPr lang="es-MX" dirty="0">
              <a:latin typeface="Arial"/>
              <a:cs typeface="Arial"/>
              <a:hlinkClick xmlns:r="http://schemas.openxmlformats.org/officeDocument/2006/relationships" r:id="rId1"/>
            </a:rPr>
            <a:t>https://reparame.com.co/inicio/Listado-de-precios-servicios.pdf</a:t>
          </a:r>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4715A3DA-9005-4F6B-A342-90C23EFD4D9F}" type="parTrans" cxnId="{14453FC9-4703-497F-8787-112C58DE69BD}">
      <dgm:prSet/>
      <dgm:spPr/>
      <dgm:t>
        <a:bodyPr/>
        <a:lstStyle/>
        <a:p>
          <a:endParaRPr lang="es-CO"/>
        </a:p>
      </dgm:t>
    </dgm:pt>
    <dgm:pt modelId="{93808023-B1A8-42B1-B173-8712AE51C253}" type="sibTrans" cxnId="{14453FC9-4703-497F-8787-112C58DE69BD}">
      <dgm:prSet/>
      <dgm:spPr/>
      <dgm:t>
        <a:bodyPr/>
        <a:lstStyle/>
        <a:p>
          <a:endParaRPr lang="es-CO"/>
        </a:p>
      </dgm:t>
    </dgm:pt>
    <dgm:pt modelId="{9AE1F12B-9F23-436F-9540-693566977DB6}">
      <dgm:prSet phldrT="[Texto]"/>
      <dgm:spPr/>
      <dgm:t>
        <a:bodyPr/>
        <a:lstStyle/>
        <a:p>
          <a:endParaRPr lang="es-CO" dirty="0"/>
        </a:p>
      </dgm:t>
    </dgm:pt>
    <dgm:pt modelId="{C715A1B7-BEB0-492A-8F4F-698B0CF37530}" type="parTrans" cxnId="{C454E320-E044-4A9B-BB64-1B0EDC2224E6}">
      <dgm:prSet/>
      <dgm:spPr/>
      <dgm:t>
        <a:bodyPr/>
        <a:lstStyle/>
        <a:p>
          <a:endParaRPr lang="es-CO"/>
        </a:p>
      </dgm:t>
    </dgm:pt>
    <dgm:pt modelId="{98D76F3B-6BA6-4DD6-AFD7-74DE368654FB}" type="sibTrans" cxnId="{C454E320-E044-4A9B-BB64-1B0EDC2224E6}">
      <dgm:prSet/>
      <dgm:spPr/>
      <dgm:t>
        <a:bodyPr/>
        <a:lstStyle/>
        <a:p>
          <a:endParaRPr lang="es-CO"/>
        </a:p>
      </dgm:t>
    </dgm:pt>
    <dgm:pt modelId="{C1BD9920-6AF9-4359-9AEA-5BCE709B07C8}">
      <dgm:prSet phldrT="[Texto]"/>
      <dgm:spPr/>
      <dgm:t>
        <a:bodyPr/>
        <a:lstStyle/>
        <a:p>
          <a:endParaRPr lang="es-CO" dirty="0"/>
        </a:p>
      </dgm:t>
    </dgm:pt>
    <dgm:pt modelId="{86357634-C536-424A-8F0E-F15FB70CD789}" type="parTrans" cxnId="{7E2BFFF1-366C-46FB-83AA-3F93EABD6352}">
      <dgm:prSet/>
      <dgm:spPr/>
      <dgm:t>
        <a:bodyPr/>
        <a:lstStyle/>
        <a:p>
          <a:endParaRPr lang="es-CO"/>
        </a:p>
      </dgm:t>
    </dgm:pt>
    <dgm:pt modelId="{2711F7ED-D3F1-4571-A49D-BB6ADFC18017}" type="sibTrans" cxnId="{7E2BFFF1-366C-46FB-83AA-3F93EABD6352}">
      <dgm:prSet/>
      <dgm:spPr/>
      <dgm:t>
        <a:bodyPr/>
        <a:lstStyle/>
        <a:p>
          <a:endParaRPr lang="es-CO"/>
        </a:p>
      </dgm:t>
    </dgm:pt>
    <dgm:pt modelId="{12A33038-EC1C-4F12-9139-A47D33EA6CBD}">
      <dgm:prSet/>
      <dgm:spPr/>
      <dgm:t>
        <a:bodyPr/>
        <a:lstStyle/>
        <a:p>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3A2F1C8F-6C42-45DB-A499-FA5A77551665}" type="parTrans" cxnId="{A2D23A0D-30D2-4251-B1BB-745DB29C6EB5}">
      <dgm:prSet/>
      <dgm:spPr/>
      <dgm:t>
        <a:bodyPr/>
        <a:lstStyle/>
        <a:p>
          <a:endParaRPr lang="es-CO"/>
        </a:p>
      </dgm:t>
    </dgm:pt>
    <dgm:pt modelId="{DF8E3F65-B7B9-431D-8A04-73383801DF7B}" type="sibTrans" cxnId="{A2D23A0D-30D2-4251-B1BB-745DB29C6EB5}">
      <dgm:prSet/>
      <dgm:spPr/>
      <dgm:t>
        <a:bodyPr/>
        <a:lstStyle/>
        <a:p>
          <a:endParaRPr lang="es-CO"/>
        </a:p>
      </dgm:t>
    </dgm:pt>
    <dgm:pt modelId="{9CE296CB-BAC5-4E04-A567-5253D38CEEE6}">
      <dgm:prSet phldrT="[Texto]"/>
      <dgm:spPr/>
      <dgm:t>
        <a:bodyPr/>
        <a:lstStyle/>
        <a:p>
          <a:endParaRPr lang="es-CO"/>
        </a:p>
      </dgm:t>
    </dgm:pt>
    <dgm:pt modelId="{1751353E-0CD3-401B-97F3-33854F4981C4}" type="parTrans" cxnId="{6E0266B7-3341-443B-9DF1-BBBB12273528}">
      <dgm:prSet/>
      <dgm:spPr/>
      <dgm:t>
        <a:bodyPr/>
        <a:lstStyle/>
        <a:p>
          <a:endParaRPr lang="es-CO"/>
        </a:p>
      </dgm:t>
    </dgm:pt>
    <dgm:pt modelId="{DEB88B35-8FDB-4E6F-94D5-099D2B9F05A2}" type="sibTrans" cxnId="{6E0266B7-3341-443B-9DF1-BBBB12273528}">
      <dgm:prSet/>
      <dgm:spPr/>
      <dgm:t>
        <a:bodyPr/>
        <a:lstStyle/>
        <a:p>
          <a:endParaRPr lang="es-CO"/>
        </a:p>
      </dgm:t>
    </dgm:pt>
    <dgm:pt modelId="{06803976-890A-4CBC-A1E1-6ED152E577FB}">
      <dgm:prSet/>
      <dgm:spPr/>
      <dgm:t>
        <a:bodyPr/>
        <a:lstStyle/>
        <a:p>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E7FB06E9-ED41-449D-9837-9FF265635E13}" type="parTrans" cxnId="{84BF045B-1297-4A2D-8B37-2622ED56F789}">
      <dgm:prSet/>
      <dgm:spPr/>
      <dgm:t>
        <a:bodyPr/>
        <a:lstStyle/>
        <a:p>
          <a:endParaRPr lang="es-CO"/>
        </a:p>
      </dgm:t>
    </dgm:pt>
    <dgm:pt modelId="{EFB1F811-C599-4C6A-8135-71F0AAE3AD18}" type="sibTrans" cxnId="{84BF045B-1297-4A2D-8B37-2622ED56F789}">
      <dgm:prSet/>
      <dgm:spPr/>
      <dgm:t>
        <a:bodyPr/>
        <a:lstStyle/>
        <a:p>
          <a:endParaRPr lang="es-CO"/>
        </a:p>
      </dgm:t>
    </dgm:pt>
    <dgm:pt modelId="{E957AA84-E43E-4B83-91EC-5D6996F9143D}">
      <dgm:prSet phldrT="[Texto]"/>
      <dgm:spPr/>
      <dgm:t>
        <a:bodyPr/>
        <a:lstStyle/>
        <a:p>
          <a:endParaRPr lang="es-CO"/>
        </a:p>
      </dgm:t>
    </dgm:pt>
    <dgm:pt modelId="{345123C1-F467-438C-9B47-9382EBA2BC52}" type="parTrans" cxnId="{4A78C1A4-2745-4470-8A34-337247A1F3D0}">
      <dgm:prSet/>
      <dgm:spPr/>
      <dgm:t>
        <a:bodyPr/>
        <a:lstStyle/>
        <a:p>
          <a:endParaRPr lang="es-CO"/>
        </a:p>
      </dgm:t>
    </dgm:pt>
    <dgm:pt modelId="{B9F17DE3-6A60-492D-AF14-45523837BC57}" type="sibTrans" cxnId="{4A78C1A4-2745-4470-8A34-337247A1F3D0}">
      <dgm:prSet/>
      <dgm:spPr/>
      <dgm:t>
        <a:bodyPr/>
        <a:lstStyle/>
        <a:p>
          <a:endParaRPr lang="es-CO"/>
        </a:p>
      </dgm:t>
    </dgm:pt>
    <dgm:pt modelId="{8D6C1CA6-C816-4F9C-A792-3DD7B0254335}">
      <dgm:prSet/>
      <dgm:spPr/>
      <dgm:t>
        <a:bodyPr/>
        <a:lstStyle/>
        <a:p>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FFADD101-7327-483A-8B16-773039E6C32D}" type="parTrans" cxnId="{ED4F4D61-5571-44FB-8A20-C8EBF49ECCC4}">
      <dgm:prSet/>
      <dgm:spPr/>
      <dgm:t>
        <a:bodyPr/>
        <a:lstStyle/>
        <a:p>
          <a:endParaRPr lang="es-CO"/>
        </a:p>
      </dgm:t>
    </dgm:pt>
    <dgm:pt modelId="{754C8C41-C033-46FF-A180-3C1D3977DBEA}" type="sibTrans" cxnId="{ED4F4D61-5571-44FB-8A20-C8EBF49ECCC4}">
      <dgm:prSet/>
      <dgm:spPr/>
      <dgm:t>
        <a:bodyPr/>
        <a:lstStyle/>
        <a:p>
          <a:endParaRPr lang="es-CO"/>
        </a:p>
      </dgm:t>
    </dgm:pt>
    <dgm:pt modelId="{591E7FBD-6255-4010-856D-6C7A68D11949}" type="pres">
      <dgm:prSet presAssocID="{19061BD6-16BD-4179-ADE3-787E176370CA}" presName="linear" presStyleCnt="0">
        <dgm:presLayoutVars>
          <dgm:animLvl val="lvl"/>
          <dgm:resizeHandles val="exact"/>
        </dgm:presLayoutVars>
      </dgm:prSet>
      <dgm:spPr/>
    </dgm:pt>
    <dgm:pt modelId="{46DD94CC-FA2A-4075-AD9F-82C403BCFB1E}" type="pres">
      <dgm:prSet presAssocID="{FC4A014F-F7B4-4656-B33F-4FF32645E729}" presName="parentText" presStyleLbl="node1" presStyleIdx="0" presStyleCnt="3">
        <dgm:presLayoutVars>
          <dgm:chMax val="0"/>
          <dgm:bulletEnabled val="1"/>
        </dgm:presLayoutVars>
      </dgm:prSet>
      <dgm:spPr/>
    </dgm:pt>
    <dgm:pt modelId="{00F1CC78-0A54-403D-9053-E641B351B33A}" type="pres">
      <dgm:prSet presAssocID="{FC4A014F-F7B4-4656-B33F-4FF32645E729}" presName="childText" presStyleLbl="revTx" presStyleIdx="0" presStyleCnt="3">
        <dgm:presLayoutVars>
          <dgm:bulletEnabled val="1"/>
        </dgm:presLayoutVars>
      </dgm:prSet>
      <dgm:spPr/>
    </dgm:pt>
    <dgm:pt modelId="{E6ECCB67-F2D6-41F0-BF36-A202C4730E12}" type="pres">
      <dgm:prSet presAssocID="{5EAA61C6-6488-42D9-A604-57BB9F713817}" presName="parentText" presStyleLbl="node1" presStyleIdx="1" presStyleCnt="3" custLinFactNeighborX="-97" custLinFactNeighborY="-10113">
        <dgm:presLayoutVars>
          <dgm:chMax val="0"/>
          <dgm:bulletEnabled val="1"/>
        </dgm:presLayoutVars>
      </dgm:prSet>
      <dgm:spPr/>
    </dgm:pt>
    <dgm:pt modelId="{B1DB6AA6-EF92-4654-9F25-40E804D20B69}" type="pres">
      <dgm:prSet presAssocID="{5EAA61C6-6488-42D9-A604-57BB9F713817}" presName="childText" presStyleLbl="revTx" presStyleIdx="1" presStyleCnt="3" custLinFactNeighborX="-97" custLinFactNeighborY="-62820">
        <dgm:presLayoutVars>
          <dgm:bulletEnabled val="1"/>
        </dgm:presLayoutVars>
      </dgm:prSet>
      <dgm:spPr/>
    </dgm:pt>
    <dgm:pt modelId="{C5FE9E59-D39C-497A-84BB-5DECDB8172C8}" type="pres">
      <dgm:prSet presAssocID="{250FFB6F-C4DB-4489-9B3D-ECFD283FA416}" presName="parentText" presStyleLbl="node1" presStyleIdx="2" presStyleCnt="3" custLinFactNeighborX="-97" custLinFactNeighborY="-78525">
        <dgm:presLayoutVars>
          <dgm:chMax val="0"/>
          <dgm:bulletEnabled val="1"/>
        </dgm:presLayoutVars>
      </dgm:prSet>
      <dgm:spPr/>
    </dgm:pt>
    <dgm:pt modelId="{FE335979-F8AC-4D28-910A-696A869E0185}" type="pres">
      <dgm:prSet presAssocID="{250FFB6F-C4DB-4489-9B3D-ECFD283FA416}" presName="childText" presStyleLbl="revTx" presStyleIdx="2" presStyleCnt="3" custLinFactY="-10234" custLinFactNeighborY="-100000">
        <dgm:presLayoutVars>
          <dgm:bulletEnabled val="1"/>
        </dgm:presLayoutVars>
      </dgm:prSet>
      <dgm:spPr/>
    </dgm:pt>
  </dgm:ptLst>
  <dgm:cxnLst>
    <dgm:cxn modelId="{A2D23A0D-30D2-4251-B1BB-745DB29C6EB5}" srcId="{5EAA61C6-6488-42D9-A604-57BB9F713817}" destId="{12A33038-EC1C-4F12-9139-A47D33EA6CBD}" srcOrd="4" destOrd="0" parTransId="{3A2F1C8F-6C42-45DB-A499-FA5A77551665}" sibTransId="{DF8E3F65-B7B9-431D-8A04-73383801DF7B}"/>
    <dgm:cxn modelId="{88237411-2BB9-4BCB-AB61-61591C69869E}" type="presOf" srcId="{D3455DF3-3405-4D69-9D8D-3F0130741AB9}" destId="{00F1CC78-0A54-403D-9053-E641B351B33A}" srcOrd="0" destOrd="1" presId="urn:microsoft.com/office/officeart/2005/8/layout/vList2"/>
    <dgm:cxn modelId="{B02AB811-206F-488C-86C0-829F62225DA8}" srcId="{19061BD6-16BD-4179-ADE3-787E176370CA}" destId="{5EAA61C6-6488-42D9-A604-57BB9F713817}" srcOrd="1" destOrd="0" parTransId="{EA1C49F2-8FDA-4476-B0D9-FDBB687CAED6}" sibTransId="{9CE666FC-60BD-44D4-8D0F-AA641BBF4371}"/>
    <dgm:cxn modelId="{41581717-18FB-4565-99F1-47E54AB8C6DA}" type="presOf" srcId="{017925BF-95AC-4507-AA49-0C1101297F39}" destId="{00F1CC78-0A54-403D-9053-E641B351B33A}" srcOrd="0" destOrd="3" presId="urn:microsoft.com/office/officeart/2005/8/layout/vList2"/>
    <dgm:cxn modelId="{A688261B-1CC6-4276-9BB6-DE053C7F8059}" srcId="{5EAA61C6-6488-42D9-A604-57BB9F713817}" destId="{97948CE9-0FF2-4DBA-8167-91889227DC6D}" srcOrd="1" destOrd="0" parTransId="{EDB6B649-FF0B-45BB-85DE-E7D19822C3B4}" sibTransId="{0678A32B-B629-4A53-A6FE-59188A27D4B5}"/>
    <dgm:cxn modelId="{043B231C-20D7-4B7F-BEEE-793AF0D20E1D}" type="presOf" srcId="{C1BD9920-6AF9-4359-9AEA-5BCE709B07C8}" destId="{B1DB6AA6-EF92-4654-9F25-40E804D20B69}" srcOrd="0" destOrd="2" presId="urn:microsoft.com/office/officeart/2005/8/layout/vList2"/>
    <dgm:cxn modelId="{C454E320-E044-4A9B-BB64-1B0EDC2224E6}" srcId="{FC4A014F-F7B4-4656-B33F-4FF32645E729}" destId="{9AE1F12B-9F23-436F-9540-693566977DB6}" srcOrd="2" destOrd="0" parTransId="{C715A1B7-BEB0-492A-8F4F-698B0CF37530}" sibTransId="{98D76F3B-6BA6-4DD6-AFD7-74DE368654FB}"/>
    <dgm:cxn modelId="{84BF045B-1297-4A2D-8B37-2622ED56F789}" srcId="{FC4A014F-F7B4-4656-B33F-4FF32645E729}" destId="{06803976-890A-4CBC-A1E1-6ED152E577FB}" srcOrd="4" destOrd="0" parTransId="{E7FB06E9-ED41-449D-9837-9FF265635E13}" sibTransId="{EFB1F811-C599-4C6A-8135-71F0AAE3AD18}"/>
    <dgm:cxn modelId="{679E9B5C-E661-4B9D-B74D-F4C571DCA0FE}" type="presOf" srcId="{06803976-890A-4CBC-A1E1-6ED152E577FB}" destId="{00F1CC78-0A54-403D-9053-E641B351B33A}" srcOrd="0" destOrd="4" presId="urn:microsoft.com/office/officeart/2005/8/layout/vList2"/>
    <dgm:cxn modelId="{ED4F4D61-5571-44FB-8A20-C8EBF49ECCC4}" srcId="{250FFB6F-C4DB-4489-9B3D-ECFD283FA416}" destId="{8D6C1CA6-C816-4F9C-A792-3DD7B0254335}" srcOrd="0" destOrd="0" parTransId="{FFADD101-7327-483A-8B16-773039E6C32D}" sibTransId="{754C8C41-C033-46FF-A180-3C1D3977DBEA}"/>
    <dgm:cxn modelId="{99219561-2EC1-4661-99DF-E8126E8767B9}" srcId="{19061BD6-16BD-4179-ADE3-787E176370CA}" destId="{250FFB6F-C4DB-4489-9B3D-ECFD283FA416}" srcOrd="2" destOrd="0" parTransId="{570C6D41-553F-4C91-A067-3BC19F043C3A}" sibTransId="{CAE8E91D-6993-4E79-AB51-8BCF1CED45E0}"/>
    <dgm:cxn modelId="{2404D941-C1EE-43B9-9479-EF9557304794}" type="presOf" srcId="{9AE1F12B-9F23-436F-9540-693566977DB6}" destId="{00F1CC78-0A54-403D-9053-E641B351B33A}" srcOrd="0" destOrd="2" presId="urn:microsoft.com/office/officeart/2005/8/layout/vList2"/>
    <dgm:cxn modelId="{597D7666-A0FD-498C-87BD-2AE7EBAECE38}" srcId="{5EAA61C6-6488-42D9-A604-57BB9F713817}" destId="{A2616C62-8FD5-47F0-A412-44F42A5EFE9D}" srcOrd="3" destOrd="0" parTransId="{9DD2A3AB-E83B-48A4-B75E-449B2EAA5B45}" sibTransId="{3493453F-7E2C-4CFF-A84B-2F7A38F197D7}"/>
    <dgm:cxn modelId="{861D0D49-EC89-4A03-9FDF-79850EC530DA}" type="presOf" srcId="{250FFB6F-C4DB-4489-9B3D-ECFD283FA416}" destId="{C5FE9E59-D39C-497A-84BB-5DECDB8172C8}" srcOrd="0" destOrd="0" presId="urn:microsoft.com/office/officeart/2005/8/layout/vList2"/>
    <dgm:cxn modelId="{2EA5E769-86FC-41A2-9A27-6EEC15F6D842}" type="presOf" srcId="{19061BD6-16BD-4179-ADE3-787E176370CA}" destId="{591E7FBD-6255-4010-856D-6C7A68D11949}" srcOrd="0" destOrd="0" presId="urn:microsoft.com/office/officeart/2005/8/layout/vList2"/>
    <dgm:cxn modelId="{974FD64A-A3C5-4C9D-9169-CCF8A157F5EE}" type="presOf" srcId="{5EAA61C6-6488-42D9-A604-57BB9F713817}" destId="{E6ECCB67-F2D6-41F0-BF36-A202C4730E12}" srcOrd="0" destOrd="0" presId="urn:microsoft.com/office/officeart/2005/8/layout/vList2"/>
    <dgm:cxn modelId="{2C427272-4AA6-4E8F-A2EE-CAC2DC941A92}" type="presOf" srcId="{8D6C1CA6-C816-4F9C-A792-3DD7B0254335}" destId="{FE335979-F8AC-4D28-910A-696A869E0185}" srcOrd="0" destOrd="0" presId="urn:microsoft.com/office/officeart/2005/8/layout/vList2"/>
    <dgm:cxn modelId="{C9CE4557-1D9B-4FCB-B2DC-D54958B16BD9}" type="presOf" srcId="{97948CE9-0FF2-4DBA-8167-91889227DC6D}" destId="{B1DB6AA6-EF92-4654-9F25-40E804D20B69}" srcOrd="0" destOrd="1" presId="urn:microsoft.com/office/officeart/2005/8/layout/vList2"/>
    <dgm:cxn modelId="{450DE177-CFF0-480D-8C7E-C6B751279B5C}" type="presOf" srcId="{43AF5B9C-D1E2-4D8E-94A1-458D85EECC65}" destId="{FE335979-F8AC-4D28-910A-696A869E0185}" srcOrd="0" destOrd="1" presId="urn:microsoft.com/office/officeart/2005/8/layout/vList2"/>
    <dgm:cxn modelId="{9DAF9C78-B426-46DB-9A8D-3EB2DB74EAD4}" type="presOf" srcId="{E957AA84-E43E-4B83-91EC-5D6996F9143D}" destId="{B1DB6AA6-EF92-4654-9F25-40E804D20B69}" srcOrd="0" destOrd="0" presId="urn:microsoft.com/office/officeart/2005/8/layout/vList2"/>
    <dgm:cxn modelId="{B7C5797B-8397-425D-916E-F9942B472857}" type="presOf" srcId="{9CE296CB-BAC5-4E04-A567-5253D38CEEE6}" destId="{00F1CC78-0A54-403D-9053-E641B351B33A}" srcOrd="0" destOrd="0" presId="urn:microsoft.com/office/officeart/2005/8/layout/vList2"/>
    <dgm:cxn modelId="{0819337E-19C3-4F4A-B176-E7808953AD6C}" type="presOf" srcId="{FC4A014F-F7B4-4656-B33F-4FF32645E729}" destId="{46DD94CC-FA2A-4075-AD9F-82C403BCFB1E}" srcOrd="0" destOrd="0" presId="urn:microsoft.com/office/officeart/2005/8/layout/vList2"/>
    <dgm:cxn modelId="{08498F85-6E41-4F13-BCB7-0C5B8FED063B}" srcId="{FC4A014F-F7B4-4656-B33F-4FF32645E729}" destId="{D3455DF3-3405-4D69-9D8D-3F0130741AB9}" srcOrd="1" destOrd="0" parTransId="{9347EFE6-41EE-45C8-84D0-8B2089D382CE}" sibTransId="{C4832542-2D41-4D46-8F05-6E885BA41D0D}"/>
    <dgm:cxn modelId="{E2B85494-E3DF-494B-9CEF-9BAFA5DD4B5E}" srcId="{FC4A014F-F7B4-4656-B33F-4FF32645E729}" destId="{017925BF-95AC-4507-AA49-0C1101297F39}" srcOrd="3" destOrd="0" parTransId="{67B1FFF9-7253-41A9-BECA-991D6450300A}" sibTransId="{B481552A-ABB9-4CF4-9450-48EDC8001FB5}"/>
    <dgm:cxn modelId="{4A78C1A4-2745-4470-8A34-337247A1F3D0}" srcId="{5EAA61C6-6488-42D9-A604-57BB9F713817}" destId="{E957AA84-E43E-4B83-91EC-5D6996F9143D}" srcOrd="0" destOrd="0" parTransId="{345123C1-F467-438C-9B47-9382EBA2BC52}" sibTransId="{B9F17DE3-6A60-492D-AF14-45523837BC57}"/>
    <dgm:cxn modelId="{F6DE35A6-32DB-4299-B88B-11923241A1E1}" srcId="{19061BD6-16BD-4179-ADE3-787E176370CA}" destId="{FC4A014F-F7B4-4656-B33F-4FF32645E729}" srcOrd="0" destOrd="0" parTransId="{1C673212-C317-449F-A7DA-82CA437EFD55}" sibTransId="{86A16C67-C1DB-4A98-8149-0C067DF2B3E5}"/>
    <dgm:cxn modelId="{6E0266B7-3341-443B-9DF1-BBBB12273528}" srcId="{FC4A014F-F7B4-4656-B33F-4FF32645E729}" destId="{9CE296CB-BAC5-4E04-A567-5253D38CEEE6}" srcOrd="0" destOrd="0" parTransId="{1751353E-0CD3-401B-97F3-33854F4981C4}" sibTransId="{DEB88B35-8FDB-4E6F-94D5-099D2B9F05A2}"/>
    <dgm:cxn modelId="{B73B8CBC-5E0D-41C8-B7BF-F16679D29738}" type="presOf" srcId="{A2616C62-8FD5-47F0-A412-44F42A5EFE9D}" destId="{B1DB6AA6-EF92-4654-9F25-40E804D20B69}" srcOrd="0" destOrd="3" presId="urn:microsoft.com/office/officeart/2005/8/layout/vList2"/>
    <dgm:cxn modelId="{14453FC9-4703-497F-8787-112C58DE69BD}" srcId="{250FFB6F-C4DB-4489-9B3D-ECFD283FA416}" destId="{43AF5B9C-D1E2-4D8E-94A1-458D85EECC65}" srcOrd="1" destOrd="0" parTransId="{4715A3DA-9005-4F6B-A342-90C23EFD4D9F}" sibTransId="{93808023-B1A8-42B1-B173-8712AE51C253}"/>
    <dgm:cxn modelId="{7E2BFFF1-366C-46FB-83AA-3F93EABD6352}" srcId="{5EAA61C6-6488-42D9-A604-57BB9F713817}" destId="{C1BD9920-6AF9-4359-9AEA-5BCE709B07C8}" srcOrd="2" destOrd="0" parTransId="{86357634-C536-424A-8F0E-F15FB70CD789}" sibTransId="{2711F7ED-D3F1-4571-A49D-BB6ADFC18017}"/>
    <dgm:cxn modelId="{BC1240FA-BF9C-47A2-B27E-54F71E9D6625}" type="presOf" srcId="{12A33038-EC1C-4F12-9139-A47D33EA6CBD}" destId="{B1DB6AA6-EF92-4654-9F25-40E804D20B69}" srcOrd="0" destOrd="4" presId="urn:microsoft.com/office/officeart/2005/8/layout/vList2"/>
    <dgm:cxn modelId="{29F38EC1-1350-4DCF-ABF0-79B29FCE8C13}" type="presParOf" srcId="{591E7FBD-6255-4010-856D-6C7A68D11949}" destId="{46DD94CC-FA2A-4075-AD9F-82C403BCFB1E}" srcOrd="0" destOrd="0" presId="urn:microsoft.com/office/officeart/2005/8/layout/vList2"/>
    <dgm:cxn modelId="{36085F3B-9A7F-4528-9A5C-48EE503A9975}" type="presParOf" srcId="{591E7FBD-6255-4010-856D-6C7A68D11949}" destId="{00F1CC78-0A54-403D-9053-E641B351B33A}" srcOrd="1" destOrd="0" presId="urn:microsoft.com/office/officeart/2005/8/layout/vList2"/>
    <dgm:cxn modelId="{0E35639E-7B63-4F2F-82C0-398D966935E0}" type="presParOf" srcId="{591E7FBD-6255-4010-856D-6C7A68D11949}" destId="{E6ECCB67-F2D6-41F0-BF36-A202C4730E12}" srcOrd="2" destOrd="0" presId="urn:microsoft.com/office/officeart/2005/8/layout/vList2"/>
    <dgm:cxn modelId="{B42D1D96-5A0E-40E8-BAFF-D6C7FD7647AB}" type="presParOf" srcId="{591E7FBD-6255-4010-856D-6C7A68D11949}" destId="{B1DB6AA6-EF92-4654-9F25-40E804D20B69}" srcOrd="3" destOrd="0" presId="urn:microsoft.com/office/officeart/2005/8/layout/vList2"/>
    <dgm:cxn modelId="{6796868F-A8A6-4EBE-8055-8A65A959B4FB}" type="presParOf" srcId="{591E7FBD-6255-4010-856D-6C7A68D11949}" destId="{C5FE9E59-D39C-497A-84BB-5DECDB8172C8}" srcOrd="4" destOrd="0" presId="urn:microsoft.com/office/officeart/2005/8/layout/vList2"/>
    <dgm:cxn modelId="{8E0B0CFF-19B5-4CA8-9EF2-8507702394D6}" type="presParOf" srcId="{591E7FBD-6255-4010-856D-6C7A68D11949}" destId="{FE335979-F8AC-4D28-910A-696A869E0185}" srcOrd="5"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61BD6-16BD-4179-ADE3-787E176370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CO"/>
        </a:p>
      </dgm:t>
    </dgm:pt>
    <dgm:pt modelId="{FC4A014F-F7B4-4656-B33F-4FF32645E729}">
      <dgm:prSet phldrT="[Texto]" custT="1"/>
      <dgm:spPr>
        <a:solidFill>
          <a:schemeClr val="bg1">
            <a:lumMod val="85000"/>
          </a:schemeClr>
        </a:solidFill>
      </dgm:spPr>
      <dgm:t>
        <a:bodyPr/>
        <a:lstStyle/>
        <a:p>
          <a:r>
            <a:rPr lang="es-CO" sz="2100" b="1" dirty="0">
              <a:solidFill>
                <a:srgbClr val="002060"/>
              </a:solidFill>
              <a:latin typeface="Arial" panose="020B0604020202020204" pitchFamily="34" charset="0"/>
              <a:cs typeface="Arial" panose="020B0604020202020204" pitchFamily="34" charset="0"/>
            </a:rPr>
            <a:t>Confidencialidad</a:t>
          </a:r>
          <a:endParaRPr lang="es-CO" sz="2100" dirty="0"/>
        </a:p>
      </dgm:t>
    </dgm:pt>
    <dgm:pt modelId="{1C673212-C317-449F-A7DA-82CA437EFD55}" type="parTrans" cxnId="{F6DE35A6-32DB-4299-B88B-11923241A1E1}">
      <dgm:prSet/>
      <dgm:spPr/>
      <dgm:t>
        <a:bodyPr/>
        <a:lstStyle/>
        <a:p>
          <a:endParaRPr lang="es-CO"/>
        </a:p>
      </dgm:t>
    </dgm:pt>
    <dgm:pt modelId="{86A16C67-C1DB-4A98-8149-0C067DF2B3E5}" type="sibTrans" cxnId="{F6DE35A6-32DB-4299-B88B-11923241A1E1}">
      <dgm:prSet/>
      <dgm:spPr/>
      <dgm:t>
        <a:bodyPr/>
        <a:lstStyle/>
        <a:p>
          <a:endParaRPr lang="es-CO"/>
        </a:p>
      </dgm:t>
    </dgm:pt>
    <dgm:pt modelId="{D3455DF3-3405-4D69-9D8D-3F0130741AB9}">
      <dgm:prSet phldrT="[Texto]"/>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Nuestro compromiso con la información: Durante el proceso de administración de los datos para el desarrollo del trabajo, se considera información confidencial, se manipulará únicamente para cumplimiento de los servicios establecidos en el contrato, por lo tanto, no será divulgada a terceros sin la previa autorización de la compañía.</a:t>
          </a:r>
          <a:endParaRPr lang="es-CO" dirty="0"/>
        </a:p>
      </dgm:t>
    </dgm:pt>
    <dgm:pt modelId="{9347EFE6-41EE-45C8-84D0-8B2089D382CE}" type="parTrans" cxnId="{08498F85-6E41-4F13-BCB7-0C5B8FED063B}">
      <dgm:prSet/>
      <dgm:spPr/>
      <dgm:t>
        <a:bodyPr/>
        <a:lstStyle/>
        <a:p>
          <a:endParaRPr lang="es-CO"/>
        </a:p>
      </dgm:t>
    </dgm:pt>
    <dgm:pt modelId="{C4832542-2D41-4D46-8F05-6E885BA41D0D}" type="sibTrans" cxnId="{08498F85-6E41-4F13-BCB7-0C5B8FED063B}">
      <dgm:prSet/>
      <dgm:spPr/>
      <dgm:t>
        <a:bodyPr/>
        <a:lstStyle/>
        <a:p>
          <a:endParaRPr lang="es-CO"/>
        </a:p>
      </dgm:t>
    </dgm:pt>
    <dgm:pt modelId="{5EAA61C6-6488-42D9-A604-57BB9F713817}">
      <dgm:prSet phldrT="[Texto]"/>
      <dgm:spPr>
        <a:solidFill>
          <a:schemeClr val="bg1">
            <a:lumMod val="85000"/>
          </a:schemeClr>
        </a:solidFill>
      </dgm:spPr>
      <dgm:t>
        <a:bodyPr/>
        <a:lstStyle/>
        <a:p>
          <a:r>
            <a:rPr lang="es-CO" b="1" dirty="0">
              <a:solidFill>
                <a:srgbClr val="002060"/>
              </a:solidFill>
              <a:latin typeface="Arial" panose="020B0604020202020204" pitchFamily="34" charset="0"/>
              <a:cs typeface="Arial" panose="020B0604020202020204" pitchFamily="34" charset="0"/>
            </a:rPr>
            <a:t>Otros costos no incluidos</a:t>
          </a:r>
          <a:endParaRPr lang="es-CO" dirty="0"/>
        </a:p>
      </dgm:t>
    </dgm:pt>
    <dgm:pt modelId="{EA1C49F2-8FDA-4476-B0D9-FDBB687CAED6}" type="parTrans" cxnId="{B02AB811-206F-488C-86C0-829F62225DA8}">
      <dgm:prSet/>
      <dgm:spPr/>
      <dgm:t>
        <a:bodyPr/>
        <a:lstStyle/>
        <a:p>
          <a:endParaRPr lang="es-CO"/>
        </a:p>
      </dgm:t>
    </dgm:pt>
    <dgm:pt modelId="{9CE666FC-60BD-44D4-8D0F-AA641BBF4371}" type="sibTrans" cxnId="{B02AB811-206F-488C-86C0-829F62225DA8}">
      <dgm:prSet/>
      <dgm:spPr/>
      <dgm:t>
        <a:bodyPr/>
        <a:lstStyle/>
        <a:p>
          <a:endParaRPr lang="es-CO"/>
        </a:p>
      </dgm:t>
    </dgm:pt>
    <dgm:pt modelId="{97948CE9-0FF2-4DBA-8167-91889227DC6D}">
      <dgm:prSet phldrT="[Texto]"/>
      <dgm:spPr/>
      <dgm:t>
        <a:bodyPr/>
        <a:lstStyle/>
        <a:p>
          <a:endParaRPr lang="es-CO" dirty="0"/>
        </a:p>
      </dgm:t>
    </dgm:pt>
    <dgm:pt modelId="{EDB6B649-FF0B-45BB-85DE-E7D19822C3B4}" type="parTrans" cxnId="{A688261B-1CC6-4276-9BB6-DE053C7F8059}">
      <dgm:prSet/>
      <dgm:spPr/>
      <dgm:t>
        <a:bodyPr/>
        <a:lstStyle/>
        <a:p>
          <a:endParaRPr lang="es-CO"/>
        </a:p>
      </dgm:t>
    </dgm:pt>
    <dgm:pt modelId="{0678A32B-B629-4A53-A6FE-59188A27D4B5}" type="sibTrans" cxnId="{A688261B-1CC6-4276-9BB6-DE053C7F8059}">
      <dgm:prSet/>
      <dgm:spPr/>
      <dgm:t>
        <a:bodyPr/>
        <a:lstStyle/>
        <a:p>
          <a:endParaRPr lang="es-CO"/>
        </a:p>
      </dgm:t>
    </dgm:pt>
    <dgm:pt modelId="{A2616C62-8FD5-47F0-A412-44F42A5EFE9D}">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Traslados del personal fuera del área urbana de Bogotá D.C.</a:t>
          </a:r>
        </a:p>
      </dgm:t>
    </dgm:pt>
    <dgm:pt modelId="{9DD2A3AB-E83B-48A4-B75E-449B2EAA5B45}" type="parTrans" cxnId="{597D7666-A0FD-498C-87BD-2AE7EBAECE38}">
      <dgm:prSet/>
      <dgm:spPr/>
      <dgm:t>
        <a:bodyPr/>
        <a:lstStyle/>
        <a:p>
          <a:endParaRPr lang="es-CO"/>
        </a:p>
      </dgm:t>
    </dgm:pt>
    <dgm:pt modelId="{3493453F-7E2C-4CFF-A84B-2F7A38F197D7}" type="sibTrans" cxnId="{597D7666-A0FD-498C-87BD-2AE7EBAECE38}">
      <dgm:prSet/>
      <dgm:spPr/>
      <dgm:t>
        <a:bodyPr/>
        <a:lstStyle/>
        <a:p>
          <a:endParaRPr lang="es-CO"/>
        </a:p>
      </dgm:t>
    </dgm:pt>
    <dgm:pt modelId="{433E5C14-AAC8-443F-ABE2-EFFD5CF2C3A5}">
      <dgm:prSet/>
      <dgm:spPr/>
      <dgm:t>
        <a:bodyPr/>
        <a:lstStyle/>
        <a:p>
          <a:endParaRPr lang="es-CO" dirty="0">
            <a:solidFill>
              <a:schemeClr val="tx1">
                <a:lumMod val="85000"/>
                <a:lumOff val="15000"/>
              </a:schemeClr>
            </a:solidFill>
            <a:latin typeface="Arial" panose="020B0604020202020204" pitchFamily="34" charset="0"/>
            <a:cs typeface="Arial" panose="020B0604020202020204" pitchFamily="34" charset="0"/>
          </a:endParaRPr>
        </a:p>
      </dgm:t>
    </dgm:pt>
    <dgm:pt modelId="{B5869A51-1E8E-4623-B934-8F0922FBB5D3}" type="parTrans" cxnId="{7275CBB2-729A-4F97-9372-75E1543313DF}">
      <dgm:prSet/>
      <dgm:spPr/>
      <dgm:t>
        <a:bodyPr/>
        <a:lstStyle/>
        <a:p>
          <a:endParaRPr lang="es-CO"/>
        </a:p>
      </dgm:t>
    </dgm:pt>
    <dgm:pt modelId="{A1E32B90-FA2B-4FC9-8D81-76398D9CCE0A}" type="sibTrans" cxnId="{7275CBB2-729A-4F97-9372-75E1543313DF}">
      <dgm:prSet/>
      <dgm:spPr/>
      <dgm:t>
        <a:bodyPr/>
        <a:lstStyle/>
        <a:p>
          <a:endParaRPr lang="es-CO"/>
        </a:p>
      </dgm:t>
    </dgm:pt>
    <dgm:pt modelId="{4EDB36FB-EA59-41E1-A173-3B7C5FBE710D}">
      <dgm:prSet/>
      <dgm:spPr/>
      <dgm:t>
        <a:bodyPr/>
        <a:lstStyle/>
        <a:p>
          <a:endParaRPr lang="es-CO">
            <a:solidFill>
              <a:schemeClr val="tx1">
                <a:lumMod val="85000"/>
                <a:lumOff val="15000"/>
              </a:schemeClr>
            </a:solidFill>
            <a:latin typeface="Arial" panose="020B0604020202020204" pitchFamily="34" charset="0"/>
            <a:cs typeface="Arial" panose="020B0604020202020204" pitchFamily="34" charset="0"/>
          </a:endParaRPr>
        </a:p>
      </dgm:t>
    </dgm:pt>
    <dgm:pt modelId="{6B52505F-1E99-41A5-9B49-2D15047A8565}" type="parTrans" cxnId="{FFF00279-6B9F-4678-8B07-2DD743E74875}">
      <dgm:prSet/>
      <dgm:spPr/>
      <dgm:t>
        <a:bodyPr/>
        <a:lstStyle/>
        <a:p>
          <a:endParaRPr lang="es-CO"/>
        </a:p>
      </dgm:t>
    </dgm:pt>
    <dgm:pt modelId="{C1416051-CC0A-42F2-A52C-081DC76813B0}" type="sibTrans" cxnId="{FFF00279-6B9F-4678-8B07-2DD743E74875}">
      <dgm:prSet/>
      <dgm:spPr/>
      <dgm:t>
        <a:bodyPr/>
        <a:lstStyle/>
        <a:p>
          <a:endParaRPr lang="es-CO"/>
        </a:p>
      </dgm:t>
    </dgm:pt>
    <dgm:pt modelId="{C1D49C0B-0884-40FD-A2C0-984CFCD0E20E}">
      <dgm:prSet phldrT="[Texto]"/>
      <dgm:spPr/>
      <dgm:t>
        <a:bodyPr/>
        <a:lstStyle/>
        <a:p>
          <a:endParaRPr lang="es-CO"/>
        </a:p>
      </dgm:t>
    </dgm:pt>
    <dgm:pt modelId="{F4124E05-AD04-48CA-A969-9E5D68BA5AD1}" type="parTrans" cxnId="{1EBC2CAD-3CAA-46E6-8C28-6B1E3F045C87}">
      <dgm:prSet/>
      <dgm:spPr/>
      <dgm:t>
        <a:bodyPr/>
        <a:lstStyle/>
        <a:p>
          <a:endParaRPr lang="es-CO"/>
        </a:p>
      </dgm:t>
    </dgm:pt>
    <dgm:pt modelId="{B1E3B5DE-FFDD-4685-90D6-FEC3020A5342}" type="sibTrans" cxnId="{1EBC2CAD-3CAA-46E6-8C28-6B1E3F045C87}">
      <dgm:prSet/>
      <dgm:spPr/>
      <dgm:t>
        <a:bodyPr/>
        <a:lstStyle/>
        <a:p>
          <a:endParaRPr lang="es-CO"/>
        </a:p>
      </dgm:t>
    </dgm:pt>
    <dgm:pt modelId="{14C0F35D-B3C8-4147-A473-A4F4F5169A99}">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Actividades adicionales de consultoría.</a:t>
          </a:r>
        </a:p>
      </dgm:t>
    </dgm:pt>
    <dgm:pt modelId="{244AECFE-3DFE-4180-89BF-8D744F082970}" type="parTrans" cxnId="{62D3A2E6-21AF-4C95-9D05-443103AD3D65}">
      <dgm:prSet/>
      <dgm:spPr/>
      <dgm:t>
        <a:bodyPr/>
        <a:lstStyle/>
        <a:p>
          <a:endParaRPr lang="es-CO"/>
        </a:p>
      </dgm:t>
    </dgm:pt>
    <dgm:pt modelId="{3D0DAF47-F143-44DB-9507-154ACF35A7E3}" type="sibTrans" cxnId="{62D3A2E6-21AF-4C95-9D05-443103AD3D65}">
      <dgm:prSet/>
      <dgm:spPr/>
      <dgm:t>
        <a:bodyPr/>
        <a:lstStyle/>
        <a:p>
          <a:endParaRPr lang="es-CO"/>
        </a:p>
      </dgm:t>
    </dgm:pt>
    <dgm:pt modelId="{9D721D1F-461B-4F85-AC9E-61DFE2D5DEF3}">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Los materiales o repuestos no están incluidos en la propuesta.</a:t>
          </a:r>
        </a:p>
      </dgm:t>
    </dgm:pt>
    <dgm:pt modelId="{6AFDB8BD-8828-420A-96DF-30FBCD2C4F70}" type="parTrans" cxnId="{F567E472-7984-4CDF-B1D0-A7068F5359C1}">
      <dgm:prSet/>
      <dgm:spPr/>
      <dgm:t>
        <a:bodyPr/>
        <a:lstStyle/>
        <a:p>
          <a:endParaRPr lang="es-CO"/>
        </a:p>
      </dgm:t>
    </dgm:pt>
    <dgm:pt modelId="{8CF23D65-0AE6-4C57-A683-2F9ED7041545}" type="sibTrans" cxnId="{F567E472-7984-4CDF-B1D0-A7068F5359C1}">
      <dgm:prSet/>
      <dgm:spPr/>
      <dgm:t>
        <a:bodyPr/>
        <a:lstStyle/>
        <a:p>
          <a:endParaRPr lang="es-CO"/>
        </a:p>
      </dgm:t>
    </dgm:pt>
    <dgm:pt modelId="{9AF97E7F-D79D-40E6-A2B0-A2944CFC62A8}">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Los servicios de ingeniería especializada en circuitería y soldaduras no están incluidos en la propuesta.</a:t>
          </a:r>
        </a:p>
      </dgm:t>
    </dgm:pt>
    <dgm:pt modelId="{4B5B0697-2CD5-4636-8630-5958CC152BD5}" type="parTrans" cxnId="{D7654250-1D7E-47AC-8540-0A051DFFC552}">
      <dgm:prSet/>
      <dgm:spPr/>
      <dgm:t>
        <a:bodyPr/>
        <a:lstStyle/>
        <a:p>
          <a:endParaRPr lang="es-CO"/>
        </a:p>
      </dgm:t>
    </dgm:pt>
    <dgm:pt modelId="{DEF88FF0-F6A1-4640-886F-7DEFA92FE810}" type="sibTrans" cxnId="{D7654250-1D7E-47AC-8540-0A051DFFC552}">
      <dgm:prSet/>
      <dgm:spPr/>
      <dgm:t>
        <a:bodyPr/>
        <a:lstStyle/>
        <a:p>
          <a:endParaRPr lang="es-CO"/>
        </a:p>
      </dgm:t>
    </dgm:pt>
    <dgm:pt modelId="{301C2176-0F06-4D7A-9F25-22AE27CAE143}">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No se incluye disponibilidad fines de semana, festivos y horarios extendidos.</a:t>
          </a:r>
        </a:p>
      </dgm:t>
    </dgm:pt>
    <dgm:pt modelId="{D3C85997-5485-4618-9337-57A59A82F5E9}" type="parTrans" cxnId="{BD1FA3CD-C5FE-4957-879D-2BF8AFF05A5D}">
      <dgm:prSet/>
      <dgm:spPr/>
      <dgm:t>
        <a:bodyPr/>
        <a:lstStyle/>
        <a:p>
          <a:endParaRPr lang="es-CO"/>
        </a:p>
      </dgm:t>
    </dgm:pt>
    <dgm:pt modelId="{85480967-EF25-4A41-90D8-781163CA773E}" type="sibTrans" cxnId="{BD1FA3CD-C5FE-4957-879D-2BF8AFF05A5D}">
      <dgm:prSet/>
      <dgm:spPr/>
      <dgm:t>
        <a:bodyPr/>
        <a:lstStyle/>
        <a:p>
          <a:endParaRPr lang="es-CO"/>
        </a:p>
      </dgm:t>
    </dgm:pt>
    <dgm:pt modelId="{B84959F4-FC91-4A4E-AE70-4DC74AFAD0FC}">
      <dgm:prSet/>
      <dgm:spPr/>
      <dgm:t>
        <a:bodyPr/>
        <a:lstStyle/>
        <a:p>
          <a:r>
            <a:rPr lang="es-CO" dirty="0">
              <a:solidFill>
                <a:schemeClr val="tx1">
                  <a:lumMod val="85000"/>
                  <a:lumOff val="15000"/>
                </a:schemeClr>
              </a:solidFill>
              <a:latin typeface="Arial" panose="020B0604020202020204" pitchFamily="34" charset="0"/>
              <a:cs typeface="Arial" panose="020B0604020202020204" pitchFamily="34" charset="0"/>
            </a:rPr>
            <a:t>Contamos con servicio de emergencias.</a:t>
          </a:r>
        </a:p>
      </dgm:t>
    </dgm:pt>
    <dgm:pt modelId="{5BD8C611-F2FF-443C-9481-BC585953C39D}" type="parTrans" cxnId="{083185E2-7594-4F76-B441-1E95FFE09889}">
      <dgm:prSet/>
      <dgm:spPr/>
      <dgm:t>
        <a:bodyPr/>
        <a:lstStyle/>
        <a:p>
          <a:endParaRPr lang="es-CO"/>
        </a:p>
      </dgm:t>
    </dgm:pt>
    <dgm:pt modelId="{165D375C-561A-454D-8AFF-79EB12617419}" type="sibTrans" cxnId="{083185E2-7594-4F76-B441-1E95FFE09889}">
      <dgm:prSet/>
      <dgm:spPr/>
      <dgm:t>
        <a:bodyPr/>
        <a:lstStyle/>
        <a:p>
          <a:endParaRPr lang="es-CO"/>
        </a:p>
      </dgm:t>
    </dgm:pt>
    <dgm:pt modelId="{591E7FBD-6255-4010-856D-6C7A68D11949}" type="pres">
      <dgm:prSet presAssocID="{19061BD6-16BD-4179-ADE3-787E176370CA}" presName="linear" presStyleCnt="0">
        <dgm:presLayoutVars>
          <dgm:animLvl val="lvl"/>
          <dgm:resizeHandles val="exact"/>
        </dgm:presLayoutVars>
      </dgm:prSet>
      <dgm:spPr/>
    </dgm:pt>
    <dgm:pt modelId="{46DD94CC-FA2A-4075-AD9F-82C403BCFB1E}" type="pres">
      <dgm:prSet presAssocID="{FC4A014F-F7B4-4656-B33F-4FF32645E729}" presName="parentText" presStyleLbl="node1" presStyleIdx="0" presStyleCnt="2" custScaleY="86803">
        <dgm:presLayoutVars>
          <dgm:chMax val="0"/>
          <dgm:bulletEnabled val="1"/>
        </dgm:presLayoutVars>
      </dgm:prSet>
      <dgm:spPr/>
    </dgm:pt>
    <dgm:pt modelId="{00F1CC78-0A54-403D-9053-E641B351B33A}" type="pres">
      <dgm:prSet presAssocID="{FC4A014F-F7B4-4656-B33F-4FF32645E729}" presName="childText" presStyleLbl="revTx" presStyleIdx="0" presStyleCnt="2">
        <dgm:presLayoutVars>
          <dgm:bulletEnabled val="1"/>
        </dgm:presLayoutVars>
      </dgm:prSet>
      <dgm:spPr/>
    </dgm:pt>
    <dgm:pt modelId="{E6ECCB67-F2D6-41F0-BF36-A202C4730E12}" type="pres">
      <dgm:prSet presAssocID="{5EAA61C6-6488-42D9-A604-57BB9F713817}" presName="parentText" presStyleLbl="node1" presStyleIdx="1" presStyleCnt="2" custScaleY="86803" custLinFactNeighborY="-20991">
        <dgm:presLayoutVars>
          <dgm:chMax val="0"/>
          <dgm:bulletEnabled val="1"/>
        </dgm:presLayoutVars>
      </dgm:prSet>
      <dgm:spPr/>
    </dgm:pt>
    <dgm:pt modelId="{B1DB6AA6-EF92-4654-9F25-40E804D20B69}" type="pres">
      <dgm:prSet presAssocID="{5EAA61C6-6488-42D9-A604-57BB9F713817}" presName="childText" presStyleLbl="revTx" presStyleIdx="1" presStyleCnt="2" custLinFactY="-970" custLinFactNeighborX="-97" custLinFactNeighborY="-100000">
        <dgm:presLayoutVars>
          <dgm:bulletEnabled val="1"/>
        </dgm:presLayoutVars>
      </dgm:prSet>
      <dgm:spPr/>
    </dgm:pt>
  </dgm:ptLst>
  <dgm:cxnLst>
    <dgm:cxn modelId="{88237411-2BB9-4BCB-AB61-61591C69869E}" type="presOf" srcId="{D3455DF3-3405-4D69-9D8D-3F0130741AB9}" destId="{00F1CC78-0A54-403D-9053-E641B351B33A}" srcOrd="0" destOrd="1" presId="urn:microsoft.com/office/officeart/2005/8/layout/vList2"/>
    <dgm:cxn modelId="{B02AB811-206F-488C-86C0-829F62225DA8}" srcId="{19061BD6-16BD-4179-ADE3-787E176370CA}" destId="{5EAA61C6-6488-42D9-A604-57BB9F713817}" srcOrd="1" destOrd="0" parTransId="{EA1C49F2-8FDA-4476-B0D9-FDBB687CAED6}" sibTransId="{9CE666FC-60BD-44D4-8D0F-AA641BBF4371}"/>
    <dgm:cxn modelId="{B8C2391A-E60F-44AC-919D-954900E3D280}" type="presOf" srcId="{301C2176-0F06-4D7A-9F25-22AE27CAE143}" destId="{B1DB6AA6-EF92-4654-9F25-40E804D20B69}" srcOrd="0" destOrd="5" presId="urn:microsoft.com/office/officeart/2005/8/layout/vList2"/>
    <dgm:cxn modelId="{A688261B-1CC6-4276-9BB6-DE053C7F8059}" srcId="{5EAA61C6-6488-42D9-A604-57BB9F713817}" destId="{97948CE9-0FF2-4DBA-8167-91889227DC6D}" srcOrd="0" destOrd="0" parTransId="{EDB6B649-FF0B-45BB-85DE-E7D19822C3B4}" sibTransId="{0678A32B-B629-4A53-A6FE-59188A27D4B5}"/>
    <dgm:cxn modelId="{8192581B-13CA-4375-B1A3-EBFFB73A7344}" type="presOf" srcId="{C1D49C0B-0884-40FD-A2C0-984CFCD0E20E}" destId="{00F1CC78-0A54-403D-9053-E641B351B33A}" srcOrd="0" destOrd="0" presId="urn:microsoft.com/office/officeart/2005/8/layout/vList2"/>
    <dgm:cxn modelId="{597D7666-A0FD-498C-87BD-2AE7EBAECE38}" srcId="{5EAA61C6-6488-42D9-A604-57BB9F713817}" destId="{A2616C62-8FD5-47F0-A412-44F42A5EFE9D}" srcOrd="1" destOrd="0" parTransId="{9DD2A3AB-E83B-48A4-B75E-449B2EAA5B45}" sibTransId="{3493453F-7E2C-4CFF-A84B-2F7A38F197D7}"/>
    <dgm:cxn modelId="{2EA5E769-86FC-41A2-9A27-6EEC15F6D842}" type="presOf" srcId="{19061BD6-16BD-4179-ADE3-787E176370CA}" destId="{591E7FBD-6255-4010-856D-6C7A68D11949}" srcOrd="0" destOrd="0" presId="urn:microsoft.com/office/officeart/2005/8/layout/vList2"/>
    <dgm:cxn modelId="{0908856A-E5CA-44D7-B967-090D0880A613}" type="presOf" srcId="{B84959F4-FC91-4A4E-AE70-4DC74AFAD0FC}" destId="{B1DB6AA6-EF92-4654-9F25-40E804D20B69}" srcOrd="0" destOrd="6" presId="urn:microsoft.com/office/officeart/2005/8/layout/vList2"/>
    <dgm:cxn modelId="{974FD64A-A3C5-4C9D-9169-CCF8A157F5EE}" type="presOf" srcId="{5EAA61C6-6488-42D9-A604-57BB9F713817}" destId="{E6ECCB67-F2D6-41F0-BF36-A202C4730E12}" srcOrd="0" destOrd="0" presId="urn:microsoft.com/office/officeart/2005/8/layout/vList2"/>
    <dgm:cxn modelId="{D7654250-1D7E-47AC-8540-0A051DFFC552}" srcId="{5EAA61C6-6488-42D9-A604-57BB9F713817}" destId="{9AF97E7F-D79D-40E6-A2B0-A2944CFC62A8}" srcOrd="4" destOrd="0" parTransId="{4B5B0697-2CD5-4636-8630-5958CC152BD5}" sibTransId="{DEF88FF0-F6A1-4640-886F-7DEFA92FE810}"/>
    <dgm:cxn modelId="{BC098D52-E3ED-4677-929D-CD2CAEBA5FC0}" type="presOf" srcId="{4EDB36FB-EA59-41E1-A173-3B7C5FBE710D}" destId="{00F1CC78-0A54-403D-9053-E641B351B33A}" srcOrd="0" destOrd="2" presId="urn:microsoft.com/office/officeart/2005/8/layout/vList2"/>
    <dgm:cxn modelId="{F567E472-7984-4CDF-B1D0-A7068F5359C1}" srcId="{5EAA61C6-6488-42D9-A604-57BB9F713817}" destId="{9D721D1F-461B-4F85-AC9E-61DFE2D5DEF3}" srcOrd="3" destOrd="0" parTransId="{6AFDB8BD-8828-420A-96DF-30FBCD2C4F70}" sibTransId="{8CF23D65-0AE6-4C57-A683-2F9ED7041545}"/>
    <dgm:cxn modelId="{C9CE4557-1D9B-4FCB-B2DC-D54958B16BD9}" type="presOf" srcId="{97948CE9-0FF2-4DBA-8167-91889227DC6D}" destId="{B1DB6AA6-EF92-4654-9F25-40E804D20B69}" srcOrd="0" destOrd="0" presId="urn:microsoft.com/office/officeart/2005/8/layout/vList2"/>
    <dgm:cxn modelId="{FFF00279-6B9F-4678-8B07-2DD743E74875}" srcId="{FC4A014F-F7B4-4656-B33F-4FF32645E729}" destId="{4EDB36FB-EA59-41E1-A173-3B7C5FBE710D}" srcOrd="2" destOrd="0" parTransId="{6B52505F-1E99-41A5-9B49-2D15047A8565}" sibTransId="{C1416051-CC0A-42F2-A52C-081DC76813B0}"/>
    <dgm:cxn modelId="{0819337E-19C3-4F4A-B176-E7808953AD6C}" type="presOf" srcId="{FC4A014F-F7B4-4656-B33F-4FF32645E729}" destId="{46DD94CC-FA2A-4075-AD9F-82C403BCFB1E}" srcOrd="0" destOrd="0" presId="urn:microsoft.com/office/officeart/2005/8/layout/vList2"/>
    <dgm:cxn modelId="{08498F85-6E41-4F13-BCB7-0C5B8FED063B}" srcId="{FC4A014F-F7B4-4656-B33F-4FF32645E729}" destId="{D3455DF3-3405-4D69-9D8D-3F0130741AB9}" srcOrd="1" destOrd="0" parTransId="{9347EFE6-41EE-45C8-84D0-8B2089D382CE}" sibTransId="{C4832542-2D41-4D46-8F05-6E885BA41D0D}"/>
    <dgm:cxn modelId="{F6DE35A6-32DB-4299-B88B-11923241A1E1}" srcId="{19061BD6-16BD-4179-ADE3-787E176370CA}" destId="{FC4A014F-F7B4-4656-B33F-4FF32645E729}" srcOrd="0" destOrd="0" parTransId="{1C673212-C317-449F-A7DA-82CA437EFD55}" sibTransId="{86A16C67-C1DB-4A98-8149-0C067DF2B3E5}"/>
    <dgm:cxn modelId="{1EBC2CAD-3CAA-46E6-8C28-6B1E3F045C87}" srcId="{FC4A014F-F7B4-4656-B33F-4FF32645E729}" destId="{C1D49C0B-0884-40FD-A2C0-984CFCD0E20E}" srcOrd="0" destOrd="0" parTransId="{F4124E05-AD04-48CA-A969-9E5D68BA5AD1}" sibTransId="{B1E3B5DE-FFDD-4685-90D6-FEC3020A5342}"/>
    <dgm:cxn modelId="{7275CBB2-729A-4F97-9372-75E1543313DF}" srcId="{FC4A014F-F7B4-4656-B33F-4FF32645E729}" destId="{433E5C14-AAC8-443F-ABE2-EFFD5CF2C3A5}" srcOrd="3" destOrd="0" parTransId="{B5869A51-1E8E-4623-B934-8F0922FBB5D3}" sibTransId="{A1E32B90-FA2B-4FC9-8D81-76398D9CCE0A}"/>
    <dgm:cxn modelId="{B73B8CBC-5E0D-41C8-B7BF-F16679D29738}" type="presOf" srcId="{A2616C62-8FD5-47F0-A412-44F42A5EFE9D}" destId="{B1DB6AA6-EF92-4654-9F25-40E804D20B69}" srcOrd="0" destOrd="1" presId="urn:microsoft.com/office/officeart/2005/8/layout/vList2"/>
    <dgm:cxn modelId="{9605E2CC-AB72-4D9C-B33E-98895AB94119}" type="presOf" srcId="{14C0F35D-B3C8-4147-A473-A4F4F5169A99}" destId="{B1DB6AA6-EF92-4654-9F25-40E804D20B69}" srcOrd="0" destOrd="2" presId="urn:microsoft.com/office/officeart/2005/8/layout/vList2"/>
    <dgm:cxn modelId="{BD1FA3CD-C5FE-4957-879D-2BF8AFF05A5D}" srcId="{5EAA61C6-6488-42D9-A604-57BB9F713817}" destId="{301C2176-0F06-4D7A-9F25-22AE27CAE143}" srcOrd="5" destOrd="0" parTransId="{D3C85997-5485-4618-9337-57A59A82F5E9}" sibTransId="{85480967-EF25-4A41-90D8-781163CA773E}"/>
    <dgm:cxn modelId="{B60FD0D6-F1D4-4836-98F8-05CDCBED790E}" type="presOf" srcId="{433E5C14-AAC8-443F-ABE2-EFFD5CF2C3A5}" destId="{00F1CC78-0A54-403D-9053-E641B351B33A}" srcOrd="0" destOrd="3" presId="urn:microsoft.com/office/officeart/2005/8/layout/vList2"/>
    <dgm:cxn modelId="{083185E2-7594-4F76-B441-1E95FFE09889}" srcId="{5EAA61C6-6488-42D9-A604-57BB9F713817}" destId="{B84959F4-FC91-4A4E-AE70-4DC74AFAD0FC}" srcOrd="6" destOrd="0" parTransId="{5BD8C611-F2FF-443C-9481-BC585953C39D}" sibTransId="{165D375C-561A-454D-8AFF-79EB12617419}"/>
    <dgm:cxn modelId="{62D3A2E6-21AF-4C95-9D05-443103AD3D65}" srcId="{5EAA61C6-6488-42D9-A604-57BB9F713817}" destId="{14C0F35D-B3C8-4147-A473-A4F4F5169A99}" srcOrd="2" destOrd="0" parTransId="{244AECFE-3DFE-4180-89BF-8D744F082970}" sibTransId="{3D0DAF47-F143-44DB-9507-154ACF35A7E3}"/>
    <dgm:cxn modelId="{5B2A3AEC-ED03-402B-B9C2-3D16A11597E2}" type="presOf" srcId="{9D721D1F-461B-4F85-AC9E-61DFE2D5DEF3}" destId="{B1DB6AA6-EF92-4654-9F25-40E804D20B69}" srcOrd="0" destOrd="3" presId="urn:microsoft.com/office/officeart/2005/8/layout/vList2"/>
    <dgm:cxn modelId="{007B2AF6-6FB3-40ED-8DCD-9516DA470A79}" type="presOf" srcId="{9AF97E7F-D79D-40E6-A2B0-A2944CFC62A8}" destId="{B1DB6AA6-EF92-4654-9F25-40E804D20B69}" srcOrd="0" destOrd="4" presId="urn:microsoft.com/office/officeart/2005/8/layout/vList2"/>
    <dgm:cxn modelId="{29F38EC1-1350-4DCF-ABF0-79B29FCE8C13}" type="presParOf" srcId="{591E7FBD-6255-4010-856D-6C7A68D11949}" destId="{46DD94CC-FA2A-4075-AD9F-82C403BCFB1E}" srcOrd="0" destOrd="0" presId="urn:microsoft.com/office/officeart/2005/8/layout/vList2"/>
    <dgm:cxn modelId="{36085F3B-9A7F-4528-9A5C-48EE503A9975}" type="presParOf" srcId="{591E7FBD-6255-4010-856D-6C7A68D11949}" destId="{00F1CC78-0A54-403D-9053-E641B351B33A}" srcOrd="1" destOrd="0" presId="urn:microsoft.com/office/officeart/2005/8/layout/vList2"/>
    <dgm:cxn modelId="{0E35639E-7B63-4F2F-82C0-398D966935E0}" type="presParOf" srcId="{591E7FBD-6255-4010-856D-6C7A68D11949}" destId="{E6ECCB67-F2D6-41F0-BF36-A202C4730E12}" srcOrd="2" destOrd="0" presId="urn:microsoft.com/office/officeart/2005/8/layout/vList2"/>
    <dgm:cxn modelId="{B42D1D96-5A0E-40E8-BAFF-D6C7FD7647AB}" type="presParOf" srcId="{591E7FBD-6255-4010-856D-6C7A68D11949}" destId="{B1DB6AA6-EF92-4654-9F25-40E804D20B6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D94CC-FA2A-4075-AD9F-82C403BCFB1E}">
      <dsp:nvSpPr>
        <dsp:cNvPr id="0" name=""/>
        <dsp:cNvSpPr/>
      </dsp:nvSpPr>
      <dsp:spPr>
        <a:xfrm>
          <a:off x="0" y="76698"/>
          <a:ext cx="9046170" cy="491399"/>
        </a:xfrm>
        <a:prstGeom prst="roundRect">
          <a:avLst/>
        </a:prstGeom>
        <a:solidFill>
          <a:schemeClr val="bg1">
            <a:lumMod val="8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CO" sz="2100" b="1" kern="1200" dirty="0">
              <a:solidFill>
                <a:srgbClr val="002060"/>
              </a:solidFill>
              <a:latin typeface="Arial" panose="020B0604020202020204" pitchFamily="34" charset="0"/>
              <a:cs typeface="Arial" panose="020B0604020202020204" pitchFamily="34" charset="0"/>
            </a:rPr>
            <a:t>Lugar donde se desarrollará el proceso</a:t>
          </a:r>
          <a:endParaRPr lang="es-CO" sz="2100" kern="1200" dirty="0"/>
        </a:p>
      </dsp:txBody>
      <dsp:txXfrm>
        <a:off x="23988" y="100686"/>
        <a:ext cx="8998194" cy="443423"/>
      </dsp:txXfrm>
    </dsp:sp>
    <dsp:sp modelId="{00F1CC78-0A54-403D-9053-E641B351B33A}">
      <dsp:nvSpPr>
        <dsp:cNvPr id="0" name=""/>
        <dsp:cNvSpPr/>
      </dsp:nvSpPr>
      <dsp:spPr>
        <a:xfrm>
          <a:off x="0" y="568098"/>
          <a:ext cx="9046170"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216"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s-CO" sz="1600" kern="120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Se ejecutará de forma virtual mediante conexión remota y con la herramienta de soporte remoto o la que determinemos para tal fin.</a:t>
          </a:r>
          <a:endParaRPr lang="es-CO" sz="1600" kern="1200" dirty="0"/>
        </a:p>
        <a:p>
          <a:pPr marL="171450" lvl="1" indent="-171450" algn="l" defTabSz="711200">
            <a:lnSpc>
              <a:spcPct val="90000"/>
            </a:lnSpc>
            <a:spcBef>
              <a:spcPct val="0"/>
            </a:spcBef>
            <a:spcAft>
              <a:spcPct val="20000"/>
            </a:spcAft>
            <a:buChar char="•"/>
          </a:pPr>
          <a:endParaRPr lang="es-CO" sz="1600" kern="1200" dirty="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Los soportes presenciales en las instalaciones de la compañía deberán solicitare con tres días de anticipación, antes de este tiempo serán tomados como urgencia.</a:t>
          </a:r>
        </a:p>
        <a:p>
          <a:pPr marL="171450" lvl="1" indent="-171450" algn="l" defTabSz="711200">
            <a:lnSpc>
              <a:spcPct val="90000"/>
            </a:lnSpc>
            <a:spcBef>
              <a:spcPct val="0"/>
            </a:spcBef>
            <a:spcAft>
              <a:spcPct val="20000"/>
            </a:spcAft>
            <a:buChar char="•"/>
          </a:pP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dsp:txBody>
      <dsp:txXfrm>
        <a:off x="0" y="568098"/>
        <a:ext cx="9046170" cy="1738800"/>
      </dsp:txXfrm>
    </dsp:sp>
    <dsp:sp modelId="{E6ECCB67-F2D6-41F0-BF36-A202C4730E12}">
      <dsp:nvSpPr>
        <dsp:cNvPr id="0" name=""/>
        <dsp:cNvSpPr/>
      </dsp:nvSpPr>
      <dsp:spPr>
        <a:xfrm>
          <a:off x="0" y="2087092"/>
          <a:ext cx="9046170" cy="491399"/>
        </a:xfrm>
        <a:prstGeom prst="roundRect">
          <a:avLst/>
        </a:prstGeom>
        <a:solidFill>
          <a:schemeClr val="bg1">
            <a:lumMod val="8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CO" sz="2100" b="1" kern="1200" dirty="0">
              <a:solidFill>
                <a:srgbClr val="002060"/>
              </a:solidFill>
              <a:latin typeface="Arial" panose="020B0604020202020204" pitchFamily="34" charset="0"/>
              <a:cs typeface="Arial" panose="020B0604020202020204" pitchFamily="34" charset="0"/>
            </a:rPr>
            <a:t>Tiempo de desarrollo</a:t>
          </a:r>
          <a:endParaRPr lang="es-CO" sz="2100" kern="1200" dirty="0"/>
        </a:p>
      </dsp:txBody>
      <dsp:txXfrm>
        <a:off x="23988" y="2111080"/>
        <a:ext cx="8998194" cy="443423"/>
      </dsp:txXfrm>
    </dsp:sp>
    <dsp:sp modelId="{B1DB6AA6-EF92-4654-9F25-40E804D20B69}">
      <dsp:nvSpPr>
        <dsp:cNvPr id="0" name=""/>
        <dsp:cNvSpPr/>
      </dsp:nvSpPr>
      <dsp:spPr>
        <a:xfrm>
          <a:off x="0" y="2489601"/>
          <a:ext cx="9046170" cy="217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216"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s-CO" sz="1600" kern="120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Según el plan elegido, en la cual podrá usar a varios de nuestros técnicos; con ayuda de los informes básicos de Google </a:t>
          </a:r>
          <a:r>
            <a:rPr lang="es-CO" sz="1600" kern="1200" dirty="0" err="1">
              <a:solidFill>
                <a:schemeClr val="tx1">
                  <a:lumMod val="85000"/>
                  <a:lumOff val="15000"/>
                </a:schemeClr>
              </a:solidFill>
              <a:latin typeface="Arial" panose="020B0604020202020204" pitchFamily="34" charset="0"/>
              <a:cs typeface="Arial" panose="020B0604020202020204" pitchFamily="34" charset="0"/>
            </a:rPr>
            <a:t>Sheets</a:t>
          </a:r>
          <a:r>
            <a:rPr lang="es-CO" sz="1600" kern="1200" dirty="0">
              <a:solidFill>
                <a:schemeClr val="tx1">
                  <a:lumMod val="85000"/>
                  <a:lumOff val="15000"/>
                </a:schemeClr>
              </a:solidFill>
              <a:latin typeface="Arial" panose="020B0604020202020204" pitchFamily="34" charset="0"/>
              <a:cs typeface="Arial" panose="020B0604020202020204" pitchFamily="34" charset="0"/>
            </a:rPr>
            <a:t>, podrás determinar cuántas horas adicionales se facturan al mes.</a:t>
          </a:r>
          <a:endParaRPr lang="es-CO" sz="1600" kern="1200" dirty="0"/>
        </a:p>
        <a:p>
          <a:pPr marL="171450" lvl="1" indent="-171450" algn="l" defTabSz="711200">
            <a:lnSpc>
              <a:spcPct val="90000"/>
            </a:lnSpc>
            <a:spcBef>
              <a:spcPct val="0"/>
            </a:spcBef>
            <a:spcAft>
              <a:spcPct val="20000"/>
            </a:spcAft>
            <a:buChar char="•"/>
          </a:pPr>
          <a:endParaRPr lang="es-CO" sz="1600" kern="1200" dirty="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La disponibilidad del personal técnico dependerá de las condiciones pactadas en el contrato. Sin embargo, el horario ordinario que manejamos es Lunes a Vienes de 8:00 am a 1:00pm y de 2:00pm a 5:30 pm </a:t>
          </a:r>
          <a:r>
            <a:rPr lang="es-MX" sz="1600" kern="1200" dirty="0">
              <a:solidFill>
                <a:schemeClr val="tx1">
                  <a:lumMod val="85000"/>
                  <a:lumOff val="15000"/>
                </a:schemeClr>
              </a:solidFill>
              <a:latin typeface="Arial" panose="020B0604020202020204" pitchFamily="34" charset="0"/>
              <a:cs typeface="Arial" panose="020B0604020202020204" pitchFamily="34" charset="0"/>
            </a:rPr>
            <a:t>y en laboratorio es de 10:00am a 5:30pm.</a:t>
          </a: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20000"/>
            </a:spcAft>
            <a:buChar char="•"/>
          </a:pP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dsp:txBody>
      <dsp:txXfrm>
        <a:off x="0" y="2489601"/>
        <a:ext cx="9046170" cy="2173500"/>
      </dsp:txXfrm>
    </dsp:sp>
    <dsp:sp modelId="{C5FE9E59-D39C-497A-84BB-5DECDB8172C8}">
      <dsp:nvSpPr>
        <dsp:cNvPr id="0" name=""/>
        <dsp:cNvSpPr/>
      </dsp:nvSpPr>
      <dsp:spPr>
        <a:xfrm>
          <a:off x="0" y="4391506"/>
          <a:ext cx="9046170" cy="491399"/>
        </a:xfrm>
        <a:prstGeom prst="roundRect">
          <a:avLst/>
        </a:prstGeom>
        <a:solidFill>
          <a:schemeClr val="bg1">
            <a:lumMod val="8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CO" sz="2100" b="1" kern="1200" dirty="0">
              <a:solidFill>
                <a:srgbClr val="002060"/>
              </a:solidFill>
              <a:latin typeface="Arial" panose="020B0604020202020204" pitchFamily="34" charset="0"/>
              <a:cs typeface="Arial" panose="020B0604020202020204" pitchFamily="34" charset="0"/>
            </a:rPr>
            <a:t>Disponibilidad</a:t>
          </a:r>
          <a:endParaRPr lang="es-CO" sz="2100" kern="1200" dirty="0">
            <a:solidFill>
              <a:schemeClr val="tx1">
                <a:lumMod val="85000"/>
                <a:lumOff val="15000"/>
              </a:schemeClr>
            </a:solidFill>
            <a:latin typeface="Arial" panose="020B0604020202020204" pitchFamily="34" charset="0"/>
            <a:cs typeface="Arial" panose="020B0604020202020204" pitchFamily="34" charset="0"/>
          </a:endParaRPr>
        </a:p>
      </dsp:txBody>
      <dsp:txXfrm>
        <a:off x="23988" y="4415494"/>
        <a:ext cx="8998194" cy="443423"/>
      </dsp:txXfrm>
    </dsp:sp>
    <dsp:sp modelId="{FE335979-F8AC-4D28-910A-696A869E0185}">
      <dsp:nvSpPr>
        <dsp:cNvPr id="0" name=""/>
        <dsp:cNvSpPr/>
      </dsp:nvSpPr>
      <dsp:spPr>
        <a:xfrm>
          <a:off x="0" y="4896170"/>
          <a:ext cx="9046170"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216"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Puede acordarse un horario de disponibilidad puntual o total, por favor consulte la tabla de costos adicionales adjunta. </a:t>
          </a:r>
          <a:r>
            <a:rPr lang="es-MX" sz="1600" kern="1200" dirty="0">
              <a:latin typeface="Arial"/>
              <a:cs typeface="Arial"/>
              <a:hlinkClick xmlns:r="http://schemas.openxmlformats.org/officeDocument/2006/relationships" r:id="rId1"/>
            </a:rPr>
            <a:t>https://reparame.com.co/inicio/Listado-de-precios-servicios.pdf</a:t>
          </a: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dsp:txBody>
      <dsp:txXfrm>
        <a:off x="0" y="4896170"/>
        <a:ext cx="9046170" cy="7389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D94CC-FA2A-4075-AD9F-82C403BCFB1E}">
      <dsp:nvSpPr>
        <dsp:cNvPr id="0" name=""/>
        <dsp:cNvSpPr/>
      </dsp:nvSpPr>
      <dsp:spPr>
        <a:xfrm>
          <a:off x="0" y="168032"/>
          <a:ext cx="9046170" cy="493198"/>
        </a:xfrm>
        <a:prstGeom prst="roundRect">
          <a:avLst/>
        </a:prstGeom>
        <a:solidFill>
          <a:schemeClr val="bg1">
            <a:lumMod val="8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CO" sz="2100" b="1" kern="1200" dirty="0">
              <a:solidFill>
                <a:srgbClr val="002060"/>
              </a:solidFill>
              <a:latin typeface="Arial" panose="020B0604020202020204" pitchFamily="34" charset="0"/>
              <a:cs typeface="Arial" panose="020B0604020202020204" pitchFamily="34" charset="0"/>
            </a:rPr>
            <a:t>Confidencialidad</a:t>
          </a:r>
          <a:endParaRPr lang="es-CO" sz="2100" kern="1200" dirty="0"/>
        </a:p>
      </dsp:txBody>
      <dsp:txXfrm>
        <a:off x="24076" y="192108"/>
        <a:ext cx="8998018" cy="445046"/>
      </dsp:txXfrm>
    </dsp:sp>
    <dsp:sp modelId="{00F1CC78-0A54-403D-9053-E641B351B33A}">
      <dsp:nvSpPr>
        <dsp:cNvPr id="0" name=""/>
        <dsp:cNvSpPr/>
      </dsp:nvSpPr>
      <dsp:spPr>
        <a:xfrm>
          <a:off x="0" y="661230"/>
          <a:ext cx="9046170"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216"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s-CO" sz="1600" kern="120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Nuestro compromiso con la información: Durante el proceso de administración de los datos para el desarrollo del trabajo, se considera información confidencial, se manipulará únicamente para cumplimiento de los servicios establecidos en el contrato, por lo tanto, no será divulgada a terceros sin la previa autorización de la compañía.</a:t>
          </a:r>
          <a:endParaRPr lang="es-CO" sz="1600" kern="1200" dirty="0"/>
        </a:p>
        <a:p>
          <a:pPr marL="171450" lvl="1" indent="-171450" algn="l" defTabSz="711200">
            <a:lnSpc>
              <a:spcPct val="90000"/>
            </a:lnSpc>
            <a:spcBef>
              <a:spcPct val="0"/>
            </a:spcBef>
            <a:spcAft>
              <a:spcPct val="20000"/>
            </a:spcAft>
            <a:buChar char="•"/>
          </a:pPr>
          <a:endParaRPr lang="es-CO" sz="1600" kern="1200">
            <a:solidFill>
              <a:schemeClr val="tx1">
                <a:lumMod val="85000"/>
                <a:lumOff val="15000"/>
              </a:schemeClr>
            </a:solidFill>
            <a:latin typeface="Arial" panose="020B0604020202020204" pitchFamily="34" charset="0"/>
            <a:cs typeface="Arial" panose="020B0604020202020204" pitchFamily="34" charset="0"/>
          </a:endParaRPr>
        </a:p>
        <a:p>
          <a:pPr marL="171450" lvl="1" indent="-171450" algn="l" defTabSz="711200">
            <a:lnSpc>
              <a:spcPct val="90000"/>
            </a:lnSpc>
            <a:spcBef>
              <a:spcPct val="0"/>
            </a:spcBef>
            <a:spcAft>
              <a:spcPct val="20000"/>
            </a:spcAft>
            <a:buChar char="•"/>
          </a:pPr>
          <a:endParaRPr lang="es-CO" sz="1600" kern="1200" dirty="0">
            <a:solidFill>
              <a:schemeClr val="tx1">
                <a:lumMod val="85000"/>
                <a:lumOff val="15000"/>
              </a:schemeClr>
            </a:solidFill>
            <a:latin typeface="Arial" panose="020B0604020202020204" pitchFamily="34" charset="0"/>
            <a:cs typeface="Arial" panose="020B0604020202020204" pitchFamily="34" charset="0"/>
          </a:endParaRPr>
        </a:p>
      </dsp:txBody>
      <dsp:txXfrm>
        <a:off x="0" y="661230"/>
        <a:ext cx="9046170" cy="2235600"/>
      </dsp:txXfrm>
    </dsp:sp>
    <dsp:sp modelId="{E6ECCB67-F2D6-41F0-BF36-A202C4730E12}">
      <dsp:nvSpPr>
        <dsp:cNvPr id="0" name=""/>
        <dsp:cNvSpPr/>
      </dsp:nvSpPr>
      <dsp:spPr>
        <a:xfrm>
          <a:off x="0" y="2385842"/>
          <a:ext cx="9046170" cy="493198"/>
        </a:xfrm>
        <a:prstGeom prst="roundRect">
          <a:avLst/>
        </a:prstGeom>
        <a:solidFill>
          <a:schemeClr val="bg1">
            <a:lumMod val="8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CO" sz="2100" b="1" kern="1200" dirty="0">
              <a:solidFill>
                <a:srgbClr val="002060"/>
              </a:solidFill>
              <a:latin typeface="Arial" panose="020B0604020202020204" pitchFamily="34" charset="0"/>
              <a:cs typeface="Arial" panose="020B0604020202020204" pitchFamily="34" charset="0"/>
            </a:rPr>
            <a:t>Otros costos no incluidos</a:t>
          </a:r>
          <a:endParaRPr lang="es-CO" sz="2100" kern="1200" dirty="0"/>
        </a:p>
      </dsp:txBody>
      <dsp:txXfrm>
        <a:off x="24076" y="2409918"/>
        <a:ext cx="8998018" cy="445046"/>
      </dsp:txXfrm>
    </dsp:sp>
    <dsp:sp modelId="{B1DB6AA6-EF92-4654-9F25-40E804D20B69}">
      <dsp:nvSpPr>
        <dsp:cNvPr id="0" name=""/>
        <dsp:cNvSpPr/>
      </dsp:nvSpPr>
      <dsp:spPr>
        <a:xfrm>
          <a:off x="0" y="2798235"/>
          <a:ext cx="9046170" cy="243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7216" tIns="26670" rIns="149352" bIns="26670" numCol="1" spcCol="1270" anchor="t" anchorCtr="0">
          <a:noAutofit/>
        </a:bodyPr>
        <a:lstStyle/>
        <a:p>
          <a:pPr marL="171450" lvl="1" indent="-171450" algn="l" defTabSz="711200">
            <a:lnSpc>
              <a:spcPct val="90000"/>
            </a:lnSpc>
            <a:spcBef>
              <a:spcPct val="0"/>
            </a:spcBef>
            <a:spcAft>
              <a:spcPct val="20000"/>
            </a:spcAft>
            <a:buChar char="•"/>
          </a:pPr>
          <a:endParaRPr lang="es-CO" sz="1600" kern="1200" dirty="0"/>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Traslados del personal fuera del área urbana de Bogotá D.C.</a:t>
          </a: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Actividades adicionales de consultoría.</a:t>
          </a: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Los materiales o repuestos no están incluidos en la propuesta.</a:t>
          </a: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Los servicios de ingeniería especializada en circuitería y soldaduras no están incluidos en la propuesta.</a:t>
          </a: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No se incluye disponibilidad fines de semana, festivos y horarios extendidos.</a:t>
          </a:r>
        </a:p>
        <a:p>
          <a:pPr marL="171450" lvl="1" indent="-171450" algn="l" defTabSz="711200">
            <a:lnSpc>
              <a:spcPct val="90000"/>
            </a:lnSpc>
            <a:spcBef>
              <a:spcPct val="0"/>
            </a:spcBef>
            <a:spcAft>
              <a:spcPct val="20000"/>
            </a:spcAft>
            <a:buChar char="•"/>
          </a:pPr>
          <a:r>
            <a:rPr lang="es-CO" sz="1600" kern="1200" dirty="0">
              <a:solidFill>
                <a:schemeClr val="tx1">
                  <a:lumMod val="85000"/>
                  <a:lumOff val="15000"/>
                </a:schemeClr>
              </a:solidFill>
              <a:latin typeface="Arial" panose="020B0604020202020204" pitchFamily="34" charset="0"/>
              <a:cs typeface="Arial" panose="020B0604020202020204" pitchFamily="34" charset="0"/>
            </a:rPr>
            <a:t>Contamos con servicio de emergencias.</a:t>
          </a:r>
        </a:p>
      </dsp:txBody>
      <dsp:txXfrm>
        <a:off x="0" y="2798235"/>
        <a:ext cx="9046170" cy="243432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77395-9B61-4DE9-A7CC-F477ED31886A}" type="datetimeFigureOut">
              <a:rPr lang="es-CO" smtClean="0"/>
              <a:t>18/05/2025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1CD366-F263-457B-AAD4-82F38C581A6A}" type="slidenum">
              <a:rPr lang="es-CO" smtClean="0"/>
              <a:t>‹Nº›</a:t>
            </a:fld>
            <a:endParaRPr lang="es-CO"/>
          </a:p>
        </p:txBody>
      </p:sp>
    </p:spTree>
    <p:extLst>
      <p:ext uri="{BB962C8B-B14F-4D97-AF65-F5344CB8AC3E}">
        <p14:creationId xmlns:p14="http://schemas.microsoft.com/office/powerpoint/2010/main" val="963353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5"/>
          </p:nvPr>
        </p:nvSpPr>
        <p:spPr/>
        <p:txBody>
          <a:bodyPr/>
          <a:lstStyle/>
          <a:p>
            <a:fld id="{961CD366-F263-457B-AAD4-82F38C581A6A}" type="slidenum">
              <a:rPr lang="es-CO" smtClean="0"/>
              <a:t>1</a:t>
            </a:fld>
            <a:endParaRPr lang="es-CO"/>
          </a:p>
        </p:txBody>
      </p:sp>
    </p:spTree>
    <p:extLst>
      <p:ext uri="{BB962C8B-B14F-4D97-AF65-F5344CB8AC3E}">
        <p14:creationId xmlns:p14="http://schemas.microsoft.com/office/powerpoint/2010/main" val="171559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961CD366-F263-457B-AAD4-82F38C581A6A}" type="slidenum">
              <a:rPr lang="es-CO" smtClean="0"/>
              <a:t>4</a:t>
            </a:fld>
            <a:endParaRPr lang="es-CO"/>
          </a:p>
        </p:txBody>
      </p:sp>
    </p:spTree>
    <p:extLst>
      <p:ext uri="{BB962C8B-B14F-4D97-AF65-F5344CB8AC3E}">
        <p14:creationId xmlns:p14="http://schemas.microsoft.com/office/powerpoint/2010/main" val="138205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961CD366-F263-457B-AAD4-82F38C581A6A}" type="slidenum">
              <a:rPr lang="es-CO" smtClean="0"/>
              <a:t>21</a:t>
            </a:fld>
            <a:endParaRPr lang="es-CO"/>
          </a:p>
        </p:txBody>
      </p:sp>
    </p:spTree>
    <p:extLst>
      <p:ext uri="{BB962C8B-B14F-4D97-AF65-F5344CB8AC3E}">
        <p14:creationId xmlns:p14="http://schemas.microsoft.com/office/powerpoint/2010/main" val="722378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961CD366-F263-457B-AAD4-82F38C581A6A}" type="slidenum">
              <a:rPr lang="es-CO" smtClean="0"/>
              <a:t>23</a:t>
            </a:fld>
            <a:endParaRPr lang="es-CO"/>
          </a:p>
        </p:txBody>
      </p:sp>
    </p:spTree>
    <p:extLst>
      <p:ext uri="{BB962C8B-B14F-4D97-AF65-F5344CB8AC3E}">
        <p14:creationId xmlns:p14="http://schemas.microsoft.com/office/powerpoint/2010/main" val="3125239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BD4468-BCEB-41DA-BA4B-00DB10AC241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C567C251-57AD-46DD-93C1-FF5DD1529F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3BDEC14B-ABD3-4C43-AC72-A4022E3DC891}"/>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C2E5AC4B-0293-4C81-86B6-0A9890FBB81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BADCFC4-4F00-4DAD-B29E-8B94CE973184}"/>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132635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B8A60B-A06A-4F63-B451-E0AE435BDD9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A59D915-480C-458D-8442-2EB75E59E2B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FCC3E3A-6DA9-4D72-B044-5D56E590683C}"/>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236B8685-24B7-4909-9B96-FA5DFD04C4A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9844075-EC0C-47AE-9F0C-27B3AC219A3C}"/>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07156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DFA4A0C-834E-469F-9833-252277897CA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E4D99107-15F4-4D6E-9979-DA6A851AE1D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6695976-406A-49A1-899E-B14534AC2293}"/>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BCC593A8-A1B8-4437-BA14-0B642DF816C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59716CB-B6CA-48D4-B29B-74AFEB98487E}"/>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5190723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1E5224-88A1-4344-9DA4-639E19E1A6F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479995FC-CF6F-4C85-A48D-F28ECAF959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843CB7CE-D677-4895-BCF4-06C057328ACF}"/>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0E4567B6-3907-426A-B575-8971980E980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DF4DABD-64C7-424B-879A-09A631EB2E9C}"/>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4126722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026181-D4F9-4E0A-AC69-B3577D8C774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E49251C-C98A-432C-8CEE-D8B894C36C1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D2E443B-B71F-4C72-90A9-90695B8376A7}"/>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2DB337F4-65C9-420B-9169-0F6604F3412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96D15688-42A3-48A6-BE2D-536F665F67E6}"/>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3106731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654F0E-F522-4BF7-99AD-B0BB8208108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3448175-1F6B-4C74-B881-0B35D51FC2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CF66925-4825-4F44-B9D7-572C6F284365}"/>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301F5540-37A1-4EC1-928F-8BCD01AC338E}"/>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F103630-7A8F-4E68-AC63-D65E76527ADE}"/>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1925772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EA2D94-7F2B-4026-83CB-3945618AD43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0E249C7-02A8-411F-8B00-929D707EF3C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A47B78A2-01DA-4D1F-B593-0B604F92978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C962737-3462-4AD8-A963-505513351266}"/>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6" name="Marcador de pie de página 5">
            <a:extLst>
              <a:ext uri="{FF2B5EF4-FFF2-40B4-BE49-F238E27FC236}">
                <a16:creationId xmlns:a16="http://schemas.microsoft.com/office/drawing/2014/main" id="{56DAFD49-93E5-4B24-B8A1-A7B4C0C5D1E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4165CB20-E0C3-49CE-A97E-79B693F62046}"/>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2026443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47396F-5255-4A38-A492-DAB14AD18CE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F5B88C6-F572-42E3-8B3B-902D25767D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095F762-B128-4402-B2AD-A7543E8C24F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C00EC1D0-2268-4ACB-8C90-6CE37FC21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A1B376A-E13E-44CE-A946-FD49DF45BB8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8A463FAA-5004-4FB1-B083-46A8883A91C2}"/>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8" name="Marcador de pie de página 7">
            <a:extLst>
              <a:ext uri="{FF2B5EF4-FFF2-40B4-BE49-F238E27FC236}">
                <a16:creationId xmlns:a16="http://schemas.microsoft.com/office/drawing/2014/main" id="{7A767C25-162B-4076-A69F-5A597561C4E0}"/>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54EDEBC4-C4FD-40C0-BBFD-04C06A9CCB58}"/>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2653701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9BF269-0A72-4E48-847C-CE27BC04FF7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3E827A5-7A2D-44FA-9DBC-B2D45FEF7F7E}"/>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4" name="Marcador de pie de página 3">
            <a:extLst>
              <a:ext uri="{FF2B5EF4-FFF2-40B4-BE49-F238E27FC236}">
                <a16:creationId xmlns:a16="http://schemas.microsoft.com/office/drawing/2014/main" id="{C1D80A2D-BE93-4D9D-BD7E-E13279E20028}"/>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1B3CCBAB-4ECE-44B9-8CCA-AEE3565D8DFE}"/>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20193895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76E75DA-B706-4F09-B446-41CD08399DCC}"/>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3" name="Marcador de pie de página 2">
            <a:extLst>
              <a:ext uri="{FF2B5EF4-FFF2-40B4-BE49-F238E27FC236}">
                <a16:creationId xmlns:a16="http://schemas.microsoft.com/office/drawing/2014/main" id="{DA86D47F-E625-4FE5-B684-460EB2E5D3D9}"/>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4E6A8F9-C2CB-4E39-B2CB-2468805923EC}"/>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859046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937575-6319-4928-BB7E-B66BC027C5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249D9D0-6689-4E3F-803D-7A307A8AC3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BD226E5-2A8D-4789-8928-8F1D13D6F8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E5FCE35-44EA-4BB9-9893-2F5AB5EC40E2}"/>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6" name="Marcador de pie de página 5">
            <a:extLst>
              <a:ext uri="{FF2B5EF4-FFF2-40B4-BE49-F238E27FC236}">
                <a16:creationId xmlns:a16="http://schemas.microsoft.com/office/drawing/2014/main" id="{3BC6A047-21C0-41A7-A86B-2ECA9A0A277F}"/>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3796DA3-50A8-468B-B5AB-5042B8131686}"/>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420039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92D67-FC10-4F7D-9EE1-1AEE76516E55}"/>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78C8ED31-C704-43BD-BE80-868BAD24240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C64E644-A235-4757-8C87-8E0F357F0AA8}"/>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9249FC1F-81A0-4550-AF51-552946C1D71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3AF8F6D6-C5C5-4E8F-8EB2-4D8B2D4DB103}"/>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3677942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7C88FA-7049-4D2A-AF7D-520B471A10F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5C8EC003-DCA3-4DFB-AAB1-401F96438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2C16E1F4-1908-429C-A14D-9D6716A6E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CF4A3C5-707A-40B8-899E-81690BE6EAD0}"/>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6" name="Marcador de pie de página 5">
            <a:extLst>
              <a:ext uri="{FF2B5EF4-FFF2-40B4-BE49-F238E27FC236}">
                <a16:creationId xmlns:a16="http://schemas.microsoft.com/office/drawing/2014/main" id="{237F0A2C-3910-4C90-A896-EF8283DFCA8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4337C47-4EAD-4015-B022-CC5318D0B79D}"/>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28897202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A6AE7C-4238-4311-8FD1-867B91B6297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1EE70A2-B567-4C0D-8E35-767750BDDFF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5002B56-7B7D-4CA3-A1A6-DF1A9238A485}"/>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91C630AE-88AA-462A-B930-B939E84BED1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574718D1-0ADE-4E86-8C8D-AC11D0FFE5FB}"/>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9471363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F961E9C-2226-4A61-ACA2-B40C395D368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4B5151A5-C204-4F68-A7B1-E11DA114156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F6E21DFA-8F49-4C58-84CB-966792084657}"/>
              </a:ext>
            </a:extLst>
          </p:cNvPr>
          <p:cNvSpPr>
            <a:spLocks noGrp="1"/>
          </p:cNvSpPr>
          <p:nvPr>
            <p:ph type="dt" sz="half" idx="10"/>
          </p:nvPr>
        </p:nvSpPr>
        <p:spPr/>
        <p:txBody>
          <a:body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9CD15D68-AE4F-4D2E-921F-BCFEC2215FAC}"/>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F0A300F-1CE9-4391-9113-B8D44E59E85F}"/>
              </a:ext>
            </a:extLst>
          </p:cNvPr>
          <p:cNvSpPr>
            <a:spLocks noGrp="1"/>
          </p:cNvSpPr>
          <p:nvPr>
            <p:ph type="sldNum" sz="quarter" idx="12"/>
          </p:nvPr>
        </p:nvSpPr>
        <p:spPr/>
        <p:txBody>
          <a:bodyPr/>
          <a:lstStyle/>
          <a:p>
            <a:fld id="{8C49E954-2D39-4064-85F9-523E32EFDB17}" type="slidenum">
              <a:rPr lang="es-CO" smtClean="0"/>
              <a:t>‹Nº›</a:t>
            </a:fld>
            <a:endParaRPr lang="es-CO"/>
          </a:p>
        </p:txBody>
      </p:sp>
    </p:spTree>
    <p:extLst>
      <p:ext uri="{BB962C8B-B14F-4D97-AF65-F5344CB8AC3E}">
        <p14:creationId xmlns:p14="http://schemas.microsoft.com/office/powerpoint/2010/main" val="1045205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35327231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3186816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686440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8450348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6E3A1DE-1BC4-451E-8946-B37572BBE245}" type="datetimeFigureOut">
              <a:rPr lang="es-CO" smtClean="0"/>
              <a:t>18/05/2025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5804314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6E3A1DE-1BC4-451E-8946-B37572BBE245}" type="datetimeFigureOut">
              <a:rPr lang="es-CO" smtClean="0"/>
              <a:t>18/05/2025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5560890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3A1DE-1BC4-451E-8946-B37572BBE245}" type="datetimeFigureOut">
              <a:rPr lang="es-CO" smtClean="0"/>
              <a:t>18/05/2025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960019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1FE60B-C2D9-4269-B701-07C6A3793C4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A748AD6A-E710-46BC-AA25-C1C29B1D9C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FE82E7-A836-406C-9037-7771773C65C7}"/>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A363F55B-B17A-4736-B3E2-EFC3D78495A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9FEEA0F-A3B7-40D8-BF6F-2B727E78FB39}"/>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1590499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5988721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42643820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9562031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911786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33517229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53127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8894170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45184572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6E3A1DE-1BC4-451E-8946-B37572BBE245}" type="datetimeFigureOut">
              <a:rPr lang="es-CO" smtClean="0"/>
              <a:t>18/05/2025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26827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BEA5AB-CC12-446D-AB0F-FDC16A04FC9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F447D836-0A7F-4EE1-93F0-A74B5AB1E5E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62E1C130-297A-4361-90F4-F604EEE3E9B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9F9C6E9-7C01-4CD2-AE87-D4CB8684A7C6}"/>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Marcador de pie de página 5">
            <a:extLst>
              <a:ext uri="{FF2B5EF4-FFF2-40B4-BE49-F238E27FC236}">
                <a16:creationId xmlns:a16="http://schemas.microsoft.com/office/drawing/2014/main" id="{B5AC3F7C-A42E-4EE5-ACB2-75AE081D87F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81B0CB8-32A1-4E62-A5AF-CE6B9803A475}"/>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151091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1D0B96-2820-484B-A4C9-E129C48D48F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FED9F2B-9827-483C-8FB4-1963091EA6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9221247-4A91-4126-9766-D9D80FFAA54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B65F2A07-10E7-4FDD-ACA8-B01A1CB42C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69711C85-479D-4792-9F59-5B3FEE1DD74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486A7C02-1265-4900-A812-A7ECEABDC4E1}"/>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8" name="Marcador de pie de página 7">
            <a:extLst>
              <a:ext uri="{FF2B5EF4-FFF2-40B4-BE49-F238E27FC236}">
                <a16:creationId xmlns:a16="http://schemas.microsoft.com/office/drawing/2014/main" id="{38169980-C988-4860-B939-EB07268F98B6}"/>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095C7D25-CDE1-4A98-A163-AF04335BB1E3}"/>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530336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6FA247-86AD-4DC4-9826-C29911A0D28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4E267AD-7A5D-4F85-97D8-20D5DB4F76E4}"/>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4" name="Marcador de pie de página 3">
            <a:extLst>
              <a:ext uri="{FF2B5EF4-FFF2-40B4-BE49-F238E27FC236}">
                <a16:creationId xmlns:a16="http://schemas.microsoft.com/office/drawing/2014/main" id="{8A0D19F0-8738-4ED3-B2A3-8518CA5093FB}"/>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11C1F45C-A5A7-4A92-8436-76C9CE6C23ED}"/>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03060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BF85F54-90AA-4646-9615-78408D8DA72C}"/>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3" name="Marcador de pie de página 2">
            <a:extLst>
              <a:ext uri="{FF2B5EF4-FFF2-40B4-BE49-F238E27FC236}">
                <a16:creationId xmlns:a16="http://schemas.microsoft.com/office/drawing/2014/main" id="{FF3BB308-27A1-4C7B-AA2B-D68B8C5B25CA}"/>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4964EF43-3AEB-463B-9314-E00F4CAF5C70}"/>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56835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453119-23CB-4650-83C2-637D7F1C846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51EFD00-6AF2-4FCF-B016-F56F2A14D8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A981131D-43C6-48E7-BABE-A29F9DF7E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F2BD8D3-053A-4A4A-A4C2-F9E1361E44D7}"/>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Marcador de pie de página 5">
            <a:extLst>
              <a:ext uri="{FF2B5EF4-FFF2-40B4-BE49-F238E27FC236}">
                <a16:creationId xmlns:a16="http://schemas.microsoft.com/office/drawing/2014/main" id="{4C7B0F09-A1AB-4B5E-BBAA-2B170BEC233B}"/>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7715B8B8-E0B0-4ACB-8A94-8C2F2F2ECB80}"/>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2988364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800A7-2F2E-4D88-9C98-5FF0EDFAC41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DB25DA98-132A-4A4E-837F-F1CBA6AEAB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EEA13BF1-AC1A-4D10-B504-621E56674F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2B1EC39-64E5-42BD-AFE4-0C94935ADF36}"/>
              </a:ext>
            </a:extLst>
          </p:cNvPr>
          <p:cNvSpPr>
            <a:spLocks noGrp="1"/>
          </p:cNvSpPr>
          <p:nvPr>
            <p:ph type="dt" sz="half" idx="10"/>
          </p:nvPr>
        </p:nvSpPr>
        <p:spPr/>
        <p:txBody>
          <a:bodyPr/>
          <a:lstStyle/>
          <a:p>
            <a:fld id="{D6E3A1DE-1BC4-451E-8946-B37572BBE245}" type="datetimeFigureOut">
              <a:rPr lang="es-CO" smtClean="0"/>
              <a:t>18/05/2025</a:t>
            </a:fld>
            <a:endParaRPr lang="es-CO"/>
          </a:p>
        </p:txBody>
      </p:sp>
      <p:sp>
        <p:nvSpPr>
          <p:cNvPr id="6" name="Marcador de pie de página 5">
            <a:extLst>
              <a:ext uri="{FF2B5EF4-FFF2-40B4-BE49-F238E27FC236}">
                <a16:creationId xmlns:a16="http://schemas.microsoft.com/office/drawing/2014/main" id="{D043756C-2E8F-4950-85D1-1A9065EF8BA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61C58FE-CE8E-433D-8C9B-2C1F7AEC9903}"/>
              </a:ext>
            </a:extLst>
          </p:cNvPr>
          <p:cNvSpPr>
            <a:spLocks noGrp="1"/>
          </p:cNvSpPr>
          <p:nvPr>
            <p:ph type="sldNum" sz="quarter" idx="12"/>
          </p:nvPr>
        </p:nvSpPr>
        <p:spPr/>
        <p:txBody>
          <a:bodyPr/>
          <a:lstStyle/>
          <a:p>
            <a:fld id="{55E48FAF-AADA-4D4D-B2B2-094F6D421F34}" type="slidenum">
              <a:rPr lang="es-CO" smtClean="0"/>
              <a:t>‹Nº›</a:t>
            </a:fld>
            <a:endParaRPr lang="es-CO"/>
          </a:p>
        </p:txBody>
      </p:sp>
    </p:spTree>
    <p:extLst>
      <p:ext uri="{BB962C8B-B14F-4D97-AF65-F5344CB8AC3E}">
        <p14:creationId xmlns:p14="http://schemas.microsoft.com/office/powerpoint/2010/main" val="3669019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theme" Target="../theme/theme3.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2639FD0-4FAD-44CB-8FCC-B49D89FCC8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99306B0-852E-42D4-A6FD-1BCAB8938D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2F168B21-3ABD-49A3-9061-DF441C4FC6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3A1DE-1BC4-451E-8946-B37572BBE245}" type="datetimeFigureOut">
              <a:rPr lang="es-CO" smtClean="0"/>
              <a:t>18/05/2025</a:t>
            </a:fld>
            <a:endParaRPr lang="es-CO"/>
          </a:p>
        </p:txBody>
      </p:sp>
      <p:sp>
        <p:nvSpPr>
          <p:cNvPr id="5" name="Marcador de pie de página 4">
            <a:extLst>
              <a:ext uri="{FF2B5EF4-FFF2-40B4-BE49-F238E27FC236}">
                <a16:creationId xmlns:a16="http://schemas.microsoft.com/office/drawing/2014/main" id="{BFCCD6CD-652B-499F-B50C-43CB8F44DE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5372971E-9FCD-4AE5-8C4D-A05A5A1E8A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48FAF-AADA-4D4D-B2B2-094F6D421F34}" type="slidenum">
              <a:rPr lang="es-CO" smtClean="0"/>
              <a:t>‹Nº›</a:t>
            </a:fld>
            <a:endParaRPr lang="es-CO"/>
          </a:p>
        </p:txBody>
      </p:sp>
    </p:spTree>
    <p:extLst>
      <p:ext uri="{BB962C8B-B14F-4D97-AF65-F5344CB8AC3E}">
        <p14:creationId xmlns:p14="http://schemas.microsoft.com/office/powerpoint/2010/main" val="26810988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342FE3A-FADE-4901-BA7A-827E07346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5AFB69B5-2673-4049-BA1A-072EFB64D2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37B31F1-0F11-46F3-81E4-213CA5389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05084B-3E4E-492B-9D88-6EDCEA2E462F}" type="datetimeFigureOut">
              <a:rPr lang="es-CO" smtClean="0"/>
              <a:t>18/05/2025</a:t>
            </a:fld>
            <a:endParaRPr lang="es-CO"/>
          </a:p>
        </p:txBody>
      </p:sp>
      <p:sp>
        <p:nvSpPr>
          <p:cNvPr id="5" name="Marcador de pie de página 4">
            <a:extLst>
              <a:ext uri="{FF2B5EF4-FFF2-40B4-BE49-F238E27FC236}">
                <a16:creationId xmlns:a16="http://schemas.microsoft.com/office/drawing/2014/main" id="{52D4C79D-54C8-47B3-88DD-4E716D75C7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17CDE670-A9B9-4EA6-BDE8-DC559E301B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49E954-2D39-4064-85F9-523E32EFDB17}" type="slidenum">
              <a:rPr lang="es-CO" smtClean="0"/>
              <a:t>‹Nº›</a:t>
            </a:fld>
            <a:endParaRPr lang="es-CO"/>
          </a:p>
        </p:txBody>
      </p:sp>
    </p:spTree>
    <p:extLst>
      <p:ext uri="{BB962C8B-B14F-4D97-AF65-F5344CB8AC3E}">
        <p14:creationId xmlns:p14="http://schemas.microsoft.com/office/powerpoint/2010/main" val="1833568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6E3A1DE-1BC4-451E-8946-B37572BBE245}" type="datetimeFigureOut">
              <a:rPr lang="es-CO" smtClean="0"/>
              <a:t>18/05/2025</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E48FAF-AADA-4D4D-B2B2-094F6D421F34}" type="slidenum">
              <a:rPr lang="es-CO" smtClean="0"/>
              <a:t>‹Nº›</a:t>
            </a:fld>
            <a:endParaRPr lang="es-CO"/>
          </a:p>
        </p:txBody>
      </p:sp>
    </p:spTree>
    <p:extLst>
      <p:ext uri="{BB962C8B-B14F-4D97-AF65-F5344CB8AC3E}">
        <p14:creationId xmlns:p14="http://schemas.microsoft.com/office/powerpoint/2010/main" val="23779513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1.png"/><Relationship Id="rId4" Type="http://schemas.openxmlformats.org/officeDocument/2006/relationships/diagramData" Target="../diagrams/data1.xml"/><Relationship Id="rId9" Type="http://schemas.openxmlformats.org/officeDocument/2006/relationships/image" Target="../media/image5.png"/></Relationships>
</file>

<file path=ppt/slides/_rels/slide21.xml.rels><?xml version="1.0" encoding="UTF-8" standalone="yes"?>
<Relationships xmlns="http://schemas.openxmlformats.org/package/2006/relationships"><Relationship Id="rId8" Type="http://schemas.openxmlformats.org/officeDocument/2006/relationships/image" Target="../media/image6.tif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1.png"/><Relationship Id="rId4" Type="http://schemas.openxmlformats.org/officeDocument/2006/relationships/diagramLayout" Target="../diagrams/layout2.xml"/><Relationship Id="rId9"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cs.google.com/viewerng/viewer?url=https://reparame.com.co/inicio/wp-content/uploads/2025/01/Listado-de-precios-servicios.pdf&amp;hl=en" TargetMode="Externa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8.jpeg"/><Relationship Id="rId7" Type="http://schemas.openxmlformats.org/officeDocument/2006/relationships/hyperlink" Target="https://wa.me/3167492855" TargetMode="External"/><Relationship Id="rId2" Type="http://schemas.openxmlformats.org/officeDocument/2006/relationships/notesSlide" Target="../notesSlides/notesSlide4.xml"/><Relationship Id="rId1" Type="http://schemas.openxmlformats.org/officeDocument/2006/relationships/slideLayout" Target="../slideLayouts/slideLayout24.xml"/><Relationship Id="rId6" Type="http://schemas.openxmlformats.org/officeDocument/2006/relationships/hyperlink" Target="mailto:ventas@reparame.com.co" TargetMode="External"/><Relationship Id="rId5" Type="http://schemas.openxmlformats.org/officeDocument/2006/relationships/hyperlink" Target="https://reparame.com.co/" TargetMode="External"/><Relationship Id="rId10" Type="http://schemas.openxmlformats.org/officeDocument/2006/relationships/image" Target="../media/image11.png"/><Relationship Id="rId4" Type="http://schemas.openxmlformats.org/officeDocument/2006/relationships/image" Target="../media/image1.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ventas@reparame.com.co" TargetMode="Externa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cs.google.com/viewerng/viewer?url=https://reparame.com.co/inicio/wp-content/uploads/2025/01/Listado-de-precios-servicios.pdf&amp;hl=en" TargetMode="Externa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parame.com.co/inicio/reparamos/" TargetMode="Externa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reparame.com.co/inicio/services/soporte-tecnico-a-empresas/" TargetMode="Externa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241F66C-FB50-8348-98D6-857548469560}"/>
              </a:ext>
            </a:extLst>
          </p:cNvPr>
          <p:cNvSpPr txBox="1"/>
          <p:nvPr/>
        </p:nvSpPr>
        <p:spPr>
          <a:xfrm>
            <a:off x="0" y="6488668"/>
            <a:ext cx="3149600" cy="369332"/>
          </a:xfrm>
          <a:prstGeom prst="rect">
            <a:avLst/>
          </a:prstGeom>
          <a:noFill/>
        </p:spPr>
        <p:txBody>
          <a:bodyPr wrap="square" rtlCol="0">
            <a:spAutoFit/>
          </a:bodyPr>
          <a:lstStyle/>
          <a:p>
            <a:r>
              <a:rPr lang="es-CO">
                <a:solidFill>
                  <a:schemeClr val="bg1"/>
                </a:solidFill>
              </a:rPr>
              <a:t>Diciembre 12de 2022</a:t>
            </a:r>
          </a:p>
        </p:txBody>
      </p:sp>
      <p:sp>
        <p:nvSpPr>
          <p:cNvPr id="4" name="CuadroTexto 3">
            <a:extLst>
              <a:ext uri="{FF2B5EF4-FFF2-40B4-BE49-F238E27FC236}">
                <a16:creationId xmlns:a16="http://schemas.microsoft.com/office/drawing/2014/main" id="{E18FAD8A-7E17-7B86-8BDA-2425DD5D5D15}"/>
              </a:ext>
            </a:extLst>
          </p:cNvPr>
          <p:cNvSpPr txBox="1"/>
          <p:nvPr/>
        </p:nvSpPr>
        <p:spPr>
          <a:xfrm>
            <a:off x="1178106" y="279865"/>
            <a:ext cx="9835780" cy="2123658"/>
          </a:xfrm>
          <a:prstGeom prst="rect">
            <a:avLst/>
          </a:prstGeom>
          <a:noFill/>
        </p:spPr>
        <p:txBody>
          <a:bodyPr wrap="square" rtlCol="0">
            <a:spAutoFit/>
          </a:bodyPr>
          <a:lstStyle/>
          <a:p>
            <a:pPr algn="ctr"/>
            <a:r>
              <a:rPr lang="es-CO" sz="4400" b="1" dirty="0">
                <a:solidFill>
                  <a:srgbClr val="002060"/>
                </a:solidFill>
                <a:latin typeface="ITC Avant Garde Gothic Pro Book"/>
              </a:rPr>
              <a:t>Soporte Técnico Mensual </a:t>
            </a:r>
          </a:p>
          <a:p>
            <a:pPr algn="ctr"/>
            <a:r>
              <a:rPr lang="es-CO" sz="4400" b="1" dirty="0">
                <a:solidFill>
                  <a:srgbClr val="002060"/>
                </a:solidFill>
                <a:latin typeface="ITC Avant Garde Gothic Pro Book"/>
              </a:rPr>
              <a:t>Micro y Pequeñas Empresas </a:t>
            </a:r>
          </a:p>
          <a:p>
            <a:pPr algn="ctr"/>
            <a:r>
              <a:rPr lang="es-CO" sz="4400" b="1" dirty="0">
                <a:solidFill>
                  <a:srgbClr val="002060"/>
                </a:solidFill>
                <a:latin typeface="ITC Avant Garde Gothic Pro Book"/>
              </a:rPr>
              <a:t>No Presencial</a:t>
            </a:r>
            <a:endParaRPr lang="es-CO" sz="3600" b="1" dirty="0">
              <a:solidFill>
                <a:srgbClr val="002060"/>
              </a:solidFill>
              <a:latin typeface="ITC Avant Garde Gothic Pro Book"/>
            </a:endParaRPr>
          </a:p>
        </p:txBody>
      </p:sp>
      <p:sp>
        <p:nvSpPr>
          <p:cNvPr id="5" name="CuadroTexto 4">
            <a:extLst>
              <a:ext uri="{FF2B5EF4-FFF2-40B4-BE49-F238E27FC236}">
                <a16:creationId xmlns:a16="http://schemas.microsoft.com/office/drawing/2014/main" id="{00A35EFB-5CB6-051D-9B3A-093CF49436F8}"/>
              </a:ext>
            </a:extLst>
          </p:cNvPr>
          <p:cNvSpPr txBox="1"/>
          <p:nvPr/>
        </p:nvSpPr>
        <p:spPr>
          <a:xfrm>
            <a:off x="10452062" y="6327415"/>
            <a:ext cx="2076156" cy="461665"/>
          </a:xfrm>
          <a:prstGeom prst="rect">
            <a:avLst/>
          </a:prstGeom>
          <a:noFill/>
        </p:spPr>
        <p:txBody>
          <a:bodyPr wrap="square" rtlCol="0">
            <a:spAutoFit/>
          </a:bodyPr>
          <a:lstStyle/>
          <a:p>
            <a:r>
              <a:rPr lang="es-CO" sz="2400" b="1" dirty="0">
                <a:solidFill>
                  <a:srgbClr val="002060"/>
                </a:solidFill>
                <a:latin typeface="ITC Avant Garde Gothic Pro Book"/>
              </a:rPr>
              <a:t>Mayo 2025</a:t>
            </a:r>
          </a:p>
        </p:txBody>
      </p:sp>
      <p:pic>
        <p:nvPicPr>
          <p:cNvPr id="6" name="Imagen 5" descr="Logotipo&#10;&#10;Descripción generada automáticamente">
            <a:extLst>
              <a:ext uri="{FF2B5EF4-FFF2-40B4-BE49-F238E27FC236}">
                <a16:creationId xmlns:a16="http://schemas.microsoft.com/office/drawing/2014/main" id="{056ED3A9-EFB5-472E-AD36-131DC1D5DB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4419" y="2757618"/>
            <a:ext cx="5343155" cy="1216154"/>
          </a:xfrm>
          <a:prstGeom prst="rect">
            <a:avLst/>
          </a:prstGeom>
        </p:spPr>
      </p:pic>
      <p:sp>
        <p:nvSpPr>
          <p:cNvPr id="8" name="CuadroTexto 7">
            <a:extLst>
              <a:ext uri="{FF2B5EF4-FFF2-40B4-BE49-F238E27FC236}">
                <a16:creationId xmlns:a16="http://schemas.microsoft.com/office/drawing/2014/main" id="{B1BE0FBC-75DF-4811-AD52-8059D81CBA44}"/>
              </a:ext>
            </a:extLst>
          </p:cNvPr>
          <p:cNvSpPr txBox="1"/>
          <p:nvPr/>
        </p:nvSpPr>
        <p:spPr>
          <a:xfrm>
            <a:off x="1395752" y="4349162"/>
            <a:ext cx="9056310" cy="1938992"/>
          </a:xfrm>
          <a:prstGeom prst="rect">
            <a:avLst/>
          </a:prstGeom>
          <a:noFill/>
        </p:spPr>
        <p:txBody>
          <a:bodyPr wrap="square" rtlCol="0">
            <a:spAutoFit/>
          </a:bodyPr>
          <a:lstStyle/>
          <a:p>
            <a:pPr algn="ctr"/>
            <a:r>
              <a:rPr lang="es-CO" sz="2400" b="1" dirty="0">
                <a:solidFill>
                  <a:srgbClr val="002060"/>
                </a:solidFill>
                <a:latin typeface="ITC Avant Garde Gothic Pro Book"/>
              </a:rPr>
              <a:t>La presente propuesta va enfocada a Microempresas y Pequeñas Empresas cuyo personal no supera 15 personas</a:t>
            </a:r>
          </a:p>
          <a:p>
            <a:pPr algn="ctr"/>
            <a:endParaRPr lang="es-CO" sz="2400" b="1" dirty="0">
              <a:solidFill>
                <a:srgbClr val="002060"/>
              </a:solidFill>
              <a:latin typeface="ITC Avant Garde Gothic Pro Book"/>
            </a:endParaRPr>
          </a:p>
          <a:p>
            <a:pPr algn="ctr"/>
            <a:r>
              <a:rPr lang="es-CO" sz="2400" b="1" dirty="0">
                <a:solidFill>
                  <a:srgbClr val="002060"/>
                </a:solidFill>
                <a:latin typeface="ITC Avant Garde Gothic Pro Book"/>
              </a:rPr>
              <a:t>Es ideal tanto para modelos de negocio Trabajo en casa / Home Office como en sitio / in situ</a:t>
            </a:r>
          </a:p>
        </p:txBody>
      </p:sp>
    </p:spTree>
    <p:extLst>
      <p:ext uri="{BB962C8B-B14F-4D97-AF65-F5344CB8AC3E}">
        <p14:creationId xmlns:p14="http://schemas.microsoft.com/office/powerpoint/2010/main" val="834524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591713" y="1693500"/>
            <a:ext cx="10440000" cy="4524315"/>
          </a:xfrm>
          <a:prstGeom prst="rect">
            <a:avLst/>
          </a:prstGeom>
          <a:noFill/>
        </p:spPr>
        <p:txBody>
          <a:bodyPr wrap="square" lIns="91440" tIns="45720" rIns="91440" bIns="45720" rtlCol="0" anchor="t">
            <a:spAutoFit/>
          </a:bodyPr>
          <a:lstStyle/>
          <a:p>
            <a:pPr algn="just"/>
            <a:r>
              <a:rPr lang="es-CO" sz="1600" dirty="0">
                <a:latin typeface="Arial"/>
                <a:cs typeface="Arial"/>
              </a:rPr>
              <a:t>Denominado (Soporte técnico)</a:t>
            </a:r>
          </a:p>
          <a:p>
            <a:pPr algn="just"/>
            <a:r>
              <a:rPr lang="es-CO" sz="1600" dirty="0">
                <a:latin typeface="Arial"/>
                <a:cs typeface="Arial"/>
              </a:rPr>
              <a:t>Incluye soporte IT Nivel 1 Plus.</a:t>
            </a:r>
          </a:p>
          <a:p>
            <a:pPr algn="just"/>
            <a:endParaRPr lang="es-CO" sz="1600" dirty="0">
              <a:latin typeface="Arial"/>
              <a:cs typeface="Arial"/>
            </a:endParaRPr>
          </a:p>
          <a:p>
            <a:pPr algn="just"/>
            <a:r>
              <a:rPr lang="es-MX" sz="1600" dirty="0">
                <a:latin typeface="Arial"/>
                <a:cs typeface="Arial"/>
              </a:rPr>
              <a:t>En este nivel, los profesionales Semi-Senior abordan situaciones más complejas. Pueden solucionar problemas relacionados con software, hardware o redes. También escalan incidentes al siguiente nivel de </a:t>
            </a:r>
            <a:r>
              <a:rPr lang="es-MX" sz="1600" dirty="0" err="1">
                <a:latin typeface="Arial"/>
                <a:cs typeface="Arial"/>
              </a:rPr>
              <a:t>Seniority</a:t>
            </a:r>
            <a:r>
              <a:rPr lang="es-MX" sz="1600" dirty="0">
                <a:latin typeface="Arial"/>
                <a:cs typeface="Arial"/>
              </a:rPr>
              <a:t> IT si es necesario.</a:t>
            </a:r>
          </a:p>
          <a:p>
            <a:pPr algn="just"/>
            <a:endParaRPr lang="es-CO" sz="1600" dirty="0">
              <a:latin typeface="Arial"/>
              <a:cs typeface="Arial"/>
            </a:endParaRPr>
          </a:p>
          <a:p>
            <a:pPr algn="just"/>
            <a:r>
              <a:rPr lang="es-CO" sz="1600" b="1" dirty="0">
                <a:latin typeface="Arial"/>
                <a:cs typeface="Arial"/>
              </a:rPr>
              <a:t>Incluye:</a:t>
            </a:r>
          </a:p>
          <a:p>
            <a:pPr algn="just"/>
            <a:r>
              <a:rPr lang="es-CO" sz="1600" dirty="0">
                <a:latin typeface="Arial"/>
                <a:cs typeface="Arial"/>
              </a:rPr>
              <a:t>Control de plataforma antivirus a nivel básico.</a:t>
            </a:r>
          </a:p>
          <a:p>
            <a:pPr algn="just"/>
            <a:r>
              <a:rPr lang="es-CO" sz="1600" dirty="0">
                <a:latin typeface="Arial"/>
                <a:cs typeface="Arial"/>
              </a:rPr>
              <a:t>Envía documentación para evitar intrusiones a nivel básico.</a:t>
            </a:r>
          </a:p>
          <a:p>
            <a:pPr algn="just"/>
            <a:r>
              <a:rPr lang="es-CO" sz="1600" dirty="0">
                <a:latin typeface="Arial"/>
                <a:cs typeface="Arial"/>
              </a:rPr>
              <a:t>Monitoreo y control de redes a nivel básico y medio.</a:t>
            </a:r>
          </a:p>
          <a:p>
            <a:pPr algn="just"/>
            <a:r>
              <a:rPr lang="es-CO" sz="1600" dirty="0">
                <a:latin typeface="Arial"/>
                <a:cs typeface="Arial"/>
              </a:rPr>
              <a:t>Control de inventario.</a:t>
            </a:r>
          </a:p>
          <a:p>
            <a:pPr algn="just"/>
            <a:r>
              <a:rPr lang="es-CO" sz="1600" dirty="0">
                <a:latin typeface="Arial"/>
                <a:cs typeface="Arial"/>
              </a:rPr>
              <a:t>Creación de Backups.</a:t>
            </a:r>
          </a:p>
          <a:p>
            <a:pPr algn="just"/>
            <a:endParaRPr lang="es-CO" sz="1600" dirty="0">
              <a:latin typeface="Arial"/>
              <a:cs typeface="Arial"/>
            </a:endParaRPr>
          </a:p>
          <a:p>
            <a:pPr algn="just"/>
            <a:endParaRPr lang="es-CO" sz="1600" dirty="0">
              <a:latin typeface="Arial"/>
              <a:cs typeface="Arial"/>
            </a:endParaRPr>
          </a:p>
          <a:p>
            <a:pPr algn="just"/>
            <a:r>
              <a:rPr lang="es-CO" sz="1200" dirty="0">
                <a:latin typeface="Arial"/>
                <a:cs typeface="Arial"/>
              </a:rPr>
              <a:t>El tiempo de creación de Backups, control y monitoreo mencionados, es independiente al tiempo de servicio a usuarios.</a:t>
            </a:r>
          </a:p>
          <a:p>
            <a:pPr algn="just"/>
            <a:r>
              <a:rPr lang="es-CO" sz="1200" dirty="0">
                <a:latin typeface="Arial"/>
                <a:cs typeface="Arial"/>
              </a:rPr>
              <a:t>Los equipos y medios para la realización de Backups estarán a cargo de la empresa contratante.</a:t>
            </a:r>
          </a:p>
          <a:p>
            <a:pPr algn="just"/>
            <a:r>
              <a:rPr lang="es-CO" sz="1200" dirty="0">
                <a:latin typeface="Arial"/>
                <a:cs typeface="Arial"/>
              </a:rPr>
              <a:t>Labores de mayor complejidad requerirán soporte de Nivel 3 o 4</a:t>
            </a: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2249068" y="613872"/>
            <a:ext cx="8782645"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2</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847C32F4-67A2-2404-B12B-A70E60C9C9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2339962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10001" y="1795371"/>
            <a:ext cx="10440000" cy="4462760"/>
          </a:xfrm>
          <a:prstGeom prst="rect">
            <a:avLst/>
          </a:prstGeom>
          <a:noFill/>
        </p:spPr>
        <p:txBody>
          <a:bodyPr wrap="square" lIns="91440" tIns="45720" rIns="91440" bIns="45720" rtlCol="0" anchor="t">
            <a:spAutoFit/>
          </a:bodyPr>
          <a:lstStyle/>
          <a:p>
            <a:pPr algn="just"/>
            <a:r>
              <a:rPr lang="es-CO" sz="1600" dirty="0">
                <a:latin typeface="Arial"/>
                <a:cs typeface="Arial"/>
              </a:rPr>
              <a:t>Denominado (Soporte especializado)</a:t>
            </a:r>
          </a:p>
          <a:p>
            <a:pPr algn="just"/>
            <a:endParaRPr lang="es-CO" sz="1600" dirty="0">
              <a:latin typeface="Arial"/>
              <a:cs typeface="Arial"/>
            </a:endParaRPr>
          </a:p>
          <a:p>
            <a:pPr algn="just"/>
            <a:r>
              <a:rPr lang="es-CO" sz="1600" dirty="0">
                <a:latin typeface="Arial"/>
                <a:cs typeface="Arial"/>
              </a:rPr>
              <a:t>Los costos son independientes de los niveles cero (0), uno (1) y dos (2).</a:t>
            </a:r>
          </a:p>
          <a:p>
            <a:pPr algn="just"/>
            <a:endParaRPr lang="es-CO" sz="1600" dirty="0">
              <a:latin typeface="Arial"/>
              <a:cs typeface="Arial"/>
            </a:endParaRPr>
          </a:p>
          <a:p>
            <a:pPr algn="just"/>
            <a:r>
              <a:rPr lang="es-MX" sz="1600" dirty="0">
                <a:latin typeface="Arial"/>
                <a:cs typeface="Arial"/>
              </a:rPr>
              <a:t>Los expertos de nivel 3 Senior, tienen un conocimiento profundo en áreas específicas. Se encargan de manejar y desarrollar soluciones más avanzadas, depurar código, configurar sistemas y resolver problemas técnicos complejos.</a:t>
            </a:r>
          </a:p>
          <a:p>
            <a:pPr algn="just"/>
            <a:endParaRPr lang="es-CO" sz="1600" dirty="0">
              <a:latin typeface="Arial"/>
              <a:cs typeface="Arial"/>
            </a:endParaRPr>
          </a:p>
          <a:p>
            <a:pPr algn="just"/>
            <a:r>
              <a:rPr lang="es-CO" sz="1600" b="1" dirty="0">
                <a:latin typeface="Arial"/>
                <a:cs typeface="Arial"/>
              </a:rPr>
              <a:t>Contamos con técnicos especializados en diversas áreas como:</a:t>
            </a:r>
          </a:p>
          <a:p>
            <a:pPr algn="just"/>
            <a:endParaRPr lang="es-CO" sz="1600" b="1" dirty="0">
              <a:latin typeface="Arial"/>
              <a:cs typeface="Arial"/>
            </a:endParaRPr>
          </a:p>
          <a:p>
            <a:pPr algn="just"/>
            <a:r>
              <a:rPr lang="es-CO" sz="1600" dirty="0">
                <a:latin typeface="Arial"/>
                <a:cs typeface="Arial"/>
              </a:rPr>
              <a:t>Monitoreo y control de redes a nivel avanzado.</a:t>
            </a:r>
          </a:p>
          <a:p>
            <a:pPr algn="just"/>
            <a:r>
              <a:rPr lang="es-CO" sz="1600" dirty="0">
                <a:latin typeface="Arial"/>
                <a:cs typeface="Arial"/>
              </a:rPr>
              <a:t>Soporte y monitoreo de NAS, SAN y servidores. Especialistas en Synology.</a:t>
            </a:r>
          </a:p>
          <a:p>
            <a:pPr algn="just"/>
            <a:r>
              <a:rPr lang="es-CO" sz="1600" dirty="0">
                <a:latin typeface="Arial"/>
                <a:cs typeface="Arial"/>
              </a:rPr>
              <a:t>Soporte a aplicaciones Office 365 como son: Word, Excel y Access.</a:t>
            </a:r>
          </a:p>
          <a:p>
            <a:pPr algn="just"/>
            <a:r>
              <a:rPr lang="es-CO" sz="1600" dirty="0">
                <a:latin typeface="Arial"/>
                <a:cs typeface="Arial"/>
              </a:rPr>
              <a:t>Implementación y manejo de Microsoft SharePoint.</a:t>
            </a:r>
          </a:p>
          <a:p>
            <a:pPr algn="just"/>
            <a:r>
              <a:rPr lang="es-CO" sz="1600" dirty="0">
                <a:latin typeface="Arial"/>
                <a:cs typeface="Arial"/>
              </a:rPr>
              <a:t>Programación de macros.</a:t>
            </a:r>
          </a:p>
          <a:p>
            <a:pPr algn="just"/>
            <a:endParaRPr lang="es-CO" sz="1600" dirty="0">
              <a:latin typeface="Arial"/>
              <a:cs typeface="Arial"/>
            </a:endParaRPr>
          </a:p>
          <a:p>
            <a:pPr algn="just"/>
            <a:endParaRPr lang="es-CO" sz="1600" dirty="0">
              <a:latin typeface="Arial"/>
              <a:cs typeface="Arial"/>
            </a:endParaRP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2267356" y="674214"/>
            <a:ext cx="8782645"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3</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DDAAAF01-5B5D-478C-6C4B-3FE7E96F1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4029228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10001" y="1494999"/>
            <a:ext cx="10440000" cy="5693866"/>
          </a:xfrm>
          <a:prstGeom prst="rect">
            <a:avLst/>
          </a:prstGeom>
          <a:noFill/>
        </p:spPr>
        <p:txBody>
          <a:bodyPr wrap="square" lIns="91440" tIns="45720" rIns="91440" bIns="45720" rtlCol="0" anchor="t">
            <a:spAutoFit/>
          </a:bodyPr>
          <a:lstStyle/>
          <a:p>
            <a:pPr algn="just"/>
            <a:r>
              <a:rPr lang="es-CO" sz="1600" dirty="0">
                <a:latin typeface="Arial"/>
                <a:cs typeface="Arial"/>
              </a:rPr>
              <a:t>Denominado (Soporte especializado avanzado / Externo o de Proveedores)</a:t>
            </a:r>
          </a:p>
          <a:p>
            <a:pPr algn="just"/>
            <a:endParaRPr lang="es-CO" sz="1600" dirty="0">
              <a:latin typeface="Arial"/>
              <a:cs typeface="Arial"/>
            </a:endParaRPr>
          </a:p>
          <a:p>
            <a:pPr algn="just"/>
            <a:r>
              <a:rPr lang="es-CO" sz="1600" dirty="0">
                <a:latin typeface="Arial"/>
                <a:cs typeface="Arial"/>
              </a:rPr>
              <a:t>Los costos son independientes de los niveles cero (0), uno (1), dos (2) y tres (3).</a:t>
            </a:r>
          </a:p>
          <a:p>
            <a:pPr algn="just"/>
            <a:endParaRPr lang="es-CO" sz="1600" dirty="0">
              <a:latin typeface="Arial"/>
              <a:cs typeface="Arial"/>
            </a:endParaRPr>
          </a:p>
          <a:p>
            <a:pPr algn="just"/>
            <a:r>
              <a:rPr lang="es-MX" sz="1600" dirty="0">
                <a:latin typeface="Arial"/>
                <a:cs typeface="Arial"/>
              </a:rPr>
              <a:t>Este nivel se ocupa de problemas especializados que requieren habilidades muy específicas de un profesional Senior o Senior </a:t>
            </a:r>
            <a:r>
              <a:rPr lang="es-MX" sz="1600" dirty="0" err="1">
                <a:latin typeface="Arial"/>
                <a:cs typeface="Arial"/>
              </a:rPr>
              <a:t>Advanced</a:t>
            </a:r>
            <a:r>
              <a:rPr lang="es-MX" sz="1600" dirty="0">
                <a:latin typeface="Arial"/>
                <a:cs typeface="Arial"/>
              </a:rPr>
              <a:t>. Puede incluir la colaboración con proveedores externos o el desarrollo de parches personalizados.</a:t>
            </a:r>
          </a:p>
          <a:p>
            <a:pPr algn="just"/>
            <a:endParaRPr lang="es-CO" sz="1600" dirty="0">
              <a:latin typeface="Arial"/>
              <a:cs typeface="Arial"/>
            </a:endParaRPr>
          </a:p>
          <a:p>
            <a:pPr algn="just"/>
            <a:r>
              <a:rPr lang="es-CO" sz="1600" b="1" dirty="0">
                <a:latin typeface="Arial"/>
                <a:cs typeface="Arial"/>
              </a:rPr>
              <a:t>Contamos con aliados estratégicos que tienen la capacidad:</a:t>
            </a:r>
          </a:p>
          <a:p>
            <a:pPr algn="just"/>
            <a:endParaRPr lang="es-CO" sz="1600" b="1" dirty="0">
              <a:latin typeface="Arial"/>
              <a:cs typeface="Arial"/>
            </a:endParaRPr>
          </a:p>
          <a:p>
            <a:pPr algn="just"/>
            <a:r>
              <a:rPr lang="es-CO" sz="1600" dirty="0">
                <a:latin typeface="Arial"/>
                <a:cs typeface="Arial"/>
              </a:rPr>
              <a:t>Desarrollo de software.</a:t>
            </a:r>
          </a:p>
          <a:p>
            <a:pPr algn="just"/>
            <a:r>
              <a:rPr lang="es-CO" sz="1600" dirty="0">
                <a:latin typeface="Arial"/>
                <a:cs typeface="Arial"/>
              </a:rPr>
              <a:t>Desarrollo de software integrado a hardware.</a:t>
            </a:r>
          </a:p>
          <a:p>
            <a:pPr algn="just"/>
            <a:r>
              <a:rPr lang="es-CO" sz="1600" dirty="0">
                <a:latin typeface="Arial"/>
                <a:cs typeface="Arial"/>
              </a:rPr>
              <a:t>Soporte a aplicaciones propietarias.</a:t>
            </a:r>
          </a:p>
          <a:p>
            <a:pPr algn="just"/>
            <a:r>
              <a:rPr lang="es-CO" sz="1600" dirty="0">
                <a:latin typeface="Arial"/>
                <a:cs typeface="Arial"/>
              </a:rPr>
              <a:t>Soporte a programas contables.</a:t>
            </a:r>
          </a:p>
          <a:p>
            <a:pPr algn="just"/>
            <a:r>
              <a:rPr lang="es-CO" sz="1600" dirty="0">
                <a:latin typeface="Arial"/>
                <a:cs typeface="Arial"/>
              </a:rPr>
              <a:t>Modificación de software (contando con archivos fuente).</a:t>
            </a:r>
          </a:p>
          <a:p>
            <a:pPr algn="just"/>
            <a:r>
              <a:rPr lang="es-CO" sz="1600" dirty="0">
                <a:latin typeface="Arial"/>
                <a:cs typeface="Arial"/>
              </a:rPr>
              <a:t>Laboratorio de </a:t>
            </a:r>
            <a:r>
              <a:rPr lang="es-CO" sz="1600" dirty="0" err="1">
                <a:latin typeface="Arial"/>
                <a:cs typeface="Arial"/>
              </a:rPr>
              <a:t>microsoldadura</a:t>
            </a:r>
            <a:r>
              <a:rPr lang="es-CO" sz="1600" dirty="0">
                <a:latin typeface="Arial"/>
                <a:cs typeface="Arial"/>
              </a:rPr>
              <a:t> y electrónica.</a:t>
            </a:r>
          </a:p>
          <a:p>
            <a:pPr algn="just"/>
            <a:endParaRPr lang="es-CO" sz="1600" dirty="0">
              <a:latin typeface="Arial"/>
              <a:cs typeface="Arial"/>
            </a:endParaRPr>
          </a:p>
          <a:p>
            <a:pPr algn="just"/>
            <a:r>
              <a:rPr lang="es-CO" sz="1600" b="1" dirty="0">
                <a:latin typeface="Arial"/>
                <a:cs typeface="Arial"/>
              </a:rPr>
              <a:t>Nota: </a:t>
            </a:r>
            <a:r>
              <a:rPr lang="es-CO" sz="1600" dirty="0">
                <a:latin typeface="Arial"/>
                <a:cs typeface="Arial"/>
              </a:rPr>
              <a:t>El costo de la colaboración con los aliados estratégicos o proveedores no esta incluida, pero si supervisada por nuestro personal.</a:t>
            </a:r>
          </a:p>
          <a:p>
            <a:pPr algn="just"/>
            <a:endParaRPr lang="es-CO" sz="1600" dirty="0">
              <a:latin typeface="Arial"/>
              <a:cs typeface="Arial"/>
            </a:endParaRPr>
          </a:p>
          <a:p>
            <a:pPr algn="just"/>
            <a:endParaRPr lang="es-CO" sz="1600" dirty="0">
              <a:latin typeface="Arial"/>
              <a:cs typeface="Arial"/>
            </a:endParaRPr>
          </a:p>
          <a:p>
            <a:pPr algn="just"/>
            <a:endParaRPr lang="es-CO" sz="1600" dirty="0">
              <a:latin typeface="Arial"/>
              <a:cs typeface="Arial"/>
            </a:endParaRP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2267356" y="659592"/>
            <a:ext cx="8782645"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4</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211A79C3-EE17-2929-5763-557E80FB36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258391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581E01-00DE-C875-7F16-01A8966F5674}"/>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080635F1-BD45-73AE-7B80-5C3D1D7C29B0}"/>
              </a:ext>
            </a:extLst>
          </p:cNvPr>
          <p:cNvSpPr txBox="1"/>
          <p:nvPr/>
        </p:nvSpPr>
        <p:spPr>
          <a:xfrm>
            <a:off x="876000" y="1467395"/>
            <a:ext cx="10440000" cy="5293757"/>
          </a:xfrm>
          <a:prstGeom prst="rect">
            <a:avLst/>
          </a:prstGeom>
          <a:noFill/>
        </p:spPr>
        <p:txBody>
          <a:bodyPr wrap="square" lIns="91440" tIns="45720" rIns="91440" bIns="45720" rtlCol="0" anchor="t">
            <a:spAutoFit/>
          </a:bodyPr>
          <a:lstStyle/>
          <a:p>
            <a:pPr algn="just"/>
            <a:r>
              <a:rPr lang="es-MX" dirty="0">
                <a:latin typeface="Arial"/>
                <a:cs typeface="Arial"/>
              </a:rPr>
              <a:t>Esta es la forma en la que ReparaMe asigna las labores de Soporte IT al personal, dependiendo de su nivel de afinidad, rango y experiencia.</a:t>
            </a:r>
          </a:p>
          <a:p>
            <a:pPr algn="just"/>
            <a:endParaRPr lang="es-MX" sz="400" dirty="0">
              <a:latin typeface="Arial"/>
              <a:cs typeface="Arial"/>
            </a:endParaRPr>
          </a:p>
          <a:p>
            <a:pPr algn="just"/>
            <a:endParaRPr lang="es-MX" sz="400" dirty="0">
              <a:latin typeface="Arial"/>
              <a:cs typeface="Arial"/>
            </a:endParaRPr>
          </a:p>
          <a:p>
            <a:pPr algn="just"/>
            <a:r>
              <a:rPr lang="es-MX" b="1" i="1" dirty="0">
                <a:latin typeface="Arial"/>
                <a:cs typeface="Arial"/>
              </a:rPr>
              <a:t>Nivel 0 (Autoservicio) → </a:t>
            </a:r>
            <a:r>
              <a:rPr lang="es-MX" dirty="0">
                <a:latin typeface="Arial"/>
                <a:cs typeface="Arial"/>
              </a:rPr>
              <a:t>No aplica: No hay intervención humana directa, por lo que no se asigna un nivel de Seniority.</a:t>
            </a:r>
          </a:p>
          <a:p>
            <a:pPr algn="just"/>
            <a:endParaRPr lang="es-MX" sz="400" dirty="0">
              <a:latin typeface="Arial"/>
              <a:cs typeface="Arial"/>
            </a:endParaRPr>
          </a:p>
          <a:p>
            <a:pPr algn="just"/>
            <a:r>
              <a:rPr lang="es-MX" b="1" i="1" dirty="0">
                <a:latin typeface="Arial"/>
                <a:cs typeface="Arial"/>
              </a:rPr>
              <a:t>Nivel 1 (Soporte básico) → Novato / Junior: </a:t>
            </a:r>
            <a:r>
              <a:rPr lang="es-MX" dirty="0">
                <a:latin typeface="Arial"/>
                <a:cs typeface="Arial"/>
              </a:rPr>
              <a:t>Técnicos en sus primeros años de experiencia, encargados de resolver problemas comunes y brindar asistencia inicial.</a:t>
            </a:r>
          </a:p>
          <a:p>
            <a:pPr algn="just"/>
            <a:endParaRPr lang="es-MX" sz="400" dirty="0">
              <a:latin typeface="Arial"/>
              <a:cs typeface="Arial"/>
            </a:endParaRPr>
          </a:p>
          <a:p>
            <a:pPr algn="just"/>
            <a:r>
              <a:rPr lang="es-MX" b="1" i="1" dirty="0">
                <a:latin typeface="Arial"/>
                <a:cs typeface="Arial"/>
              </a:rPr>
              <a:t>Nivel 2 (Soporte técnico avanzado) → Semi-Senior: </a:t>
            </a:r>
            <a:r>
              <a:rPr lang="es-MX" dirty="0">
                <a:latin typeface="Arial"/>
                <a:cs typeface="Arial"/>
              </a:rPr>
              <a:t>Profesionales con experiencia intermedia que manejan problemas más complejos y requieren menos supervisión.</a:t>
            </a:r>
          </a:p>
          <a:p>
            <a:pPr algn="just"/>
            <a:endParaRPr lang="es-MX" sz="400" dirty="0">
              <a:latin typeface="Arial"/>
              <a:cs typeface="Arial"/>
            </a:endParaRPr>
          </a:p>
          <a:p>
            <a:pPr algn="just"/>
            <a:r>
              <a:rPr lang="es-MX" b="1" i="1" dirty="0">
                <a:latin typeface="Arial"/>
                <a:cs typeface="Arial"/>
              </a:rPr>
              <a:t>Nivel 3 (Soporte experto) → Senior o Senior </a:t>
            </a:r>
            <a:r>
              <a:rPr lang="es-MX" b="1" i="1" dirty="0" err="1">
                <a:latin typeface="Arial"/>
                <a:cs typeface="Arial"/>
              </a:rPr>
              <a:t>Advanced</a:t>
            </a:r>
            <a:r>
              <a:rPr lang="es-MX" b="1" i="1" dirty="0">
                <a:latin typeface="Arial"/>
                <a:cs typeface="Arial"/>
              </a:rPr>
              <a:t>: </a:t>
            </a:r>
            <a:r>
              <a:rPr lang="es-MX" dirty="0">
                <a:latin typeface="Arial"/>
                <a:cs typeface="Arial"/>
              </a:rPr>
              <a:t>Especialistas altamente capacitados que solucionan problemas críticos, desarrollan soluciones y optimizan sistemas.</a:t>
            </a:r>
          </a:p>
          <a:p>
            <a:pPr algn="just"/>
            <a:endParaRPr lang="es-MX" sz="400" dirty="0">
              <a:latin typeface="Arial"/>
              <a:cs typeface="Arial"/>
            </a:endParaRPr>
          </a:p>
          <a:p>
            <a:pPr algn="just"/>
            <a:r>
              <a:rPr lang="es-MX" b="1" i="1" dirty="0">
                <a:latin typeface="Arial"/>
                <a:cs typeface="Arial"/>
              </a:rPr>
              <a:t>Nivel 4 → Soporte externo o de proveedores : </a:t>
            </a:r>
            <a:r>
              <a:rPr lang="es-MX" dirty="0">
                <a:latin typeface="Arial"/>
                <a:cs typeface="Arial"/>
              </a:rPr>
              <a:t>Expertos con autoridad técnica y capacidad para influir en estrategias de desarrollo dentro de la empresa.</a:t>
            </a:r>
          </a:p>
          <a:p>
            <a:pPr algn="just"/>
            <a:endParaRPr lang="es-MX" sz="400" dirty="0">
              <a:latin typeface="Arial"/>
              <a:cs typeface="Arial"/>
            </a:endParaRPr>
          </a:p>
          <a:p>
            <a:pPr algn="just"/>
            <a:r>
              <a:rPr lang="es-MX" b="1" dirty="0"/>
              <a:t>Director o Ejecutivo</a:t>
            </a:r>
            <a:r>
              <a:rPr lang="es-MX" dirty="0"/>
              <a:t>: Si el Soporte IT es clave en la estrategia empresarial, un Director de Tecnología (CTO) o un ejecutivo pueden tomar decisiones sobre infraestructura y desarrollo tecnológico.</a:t>
            </a:r>
            <a:endParaRPr lang="es-MX" dirty="0">
              <a:latin typeface="Arial"/>
              <a:cs typeface="Arial"/>
            </a:endParaRPr>
          </a:p>
          <a:p>
            <a:pPr algn="just"/>
            <a:endParaRPr lang="es-CO" sz="2000" dirty="0">
              <a:latin typeface="Arial" panose="020B0604020202020204" pitchFamily="34" charset="0"/>
              <a:cs typeface="Arial" panose="020B0604020202020204" pitchFamily="34" charset="0"/>
            </a:endParaRPr>
          </a:p>
          <a:p>
            <a:pPr algn="just"/>
            <a:endParaRPr lang="es-CO" sz="20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58BBA996-2108-7EC2-F855-4F51B9BBC392}"/>
              </a:ext>
            </a:extLst>
          </p:cNvPr>
          <p:cNvSpPr txBox="1"/>
          <p:nvPr/>
        </p:nvSpPr>
        <p:spPr>
          <a:xfrm>
            <a:off x="2392284" y="180681"/>
            <a:ext cx="9512300" cy="923330"/>
          </a:xfrm>
          <a:prstGeom prst="rect">
            <a:avLst/>
          </a:prstGeom>
          <a:noFill/>
        </p:spPr>
        <p:txBody>
          <a:bodyPr wrap="square" rtlCol="0">
            <a:spAutoFit/>
          </a:bodyPr>
          <a:lstStyle/>
          <a:p>
            <a:pPr algn="r"/>
            <a:r>
              <a:rPr lang="es-CO" sz="5400" b="1" dirty="0">
                <a:solidFill>
                  <a:srgbClr val="002060"/>
                </a:solidFill>
                <a:latin typeface="ITC Avant Garde Gothic Pro Book"/>
              </a:rPr>
              <a:t>Niveles de Soporte IT / Seniority</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7A38C4C1-EBA3-5D8D-747D-553E800F43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628346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749D88-B550-7D46-9866-103CB83C219C}"/>
              </a:ext>
            </a:extLst>
          </p:cNvPr>
          <p:cNvSpPr txBox="1"/>
          <p:nvPr/>
        </p:nvSpPr>
        <p:spPr>
          <a:xfrm>
            <a:off x="613660" y="1588401"/>
            <a:ext cx="10440000" cy="4801314"/>
          </a:xfrm>
          <a:prstGeom prst="rect">
            <a:avLst/>
          </a:prstGeom>
          <a:noFill/>
        </p:spPr>
        <p:txBody>
          <a:bodyPr wrap="square" rtlCol="0">
            <a:spAutoFit/>
          </a:bodyPr>
          <a:lstStyle/>
          <a:p>
            <a:pPr marL="342900" indent="-342900" algn="just">
              <a:buFont typeface="+mj-lt"/>
              <a:buAutoNum type="arabicPeriod"/>
            </a:pPr>
            <a:r>
              <a:rPr lang="es-ES" dirty="0">
                <a:latin typeface="Arial" panose="020B0604020202020204" pitchFamily="34" charset="0"/>
                <a:cs typeface="Arial" panose="020B0604020202020204" pitchFamily="34" charset="0"/>
              </a:rPr>
              <a:t>Las solicitudes se harán en un grupo IT de WhatsApp, en los cuales estará la totalidad del personal de la compañía, ésta solución agilizará el proceso de atención y respuesta, además la solicitud quedará por escrito, lo cual evita malas interpretaciones entre las partes.</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342900" indent="-342900" algn="just">
              <a:buFont typeface="+mj-lt"/>
              <a:buAutoNum type="arabicPeriod"/>
            </a:pPr>
            <a:r>
              <a:rPr lang="es-ES" dirty="0">
                <a:latin typeface="Arial" panose="020B0604020202020204" pitchFamily="34" charset="0"/>
                <a:cs typeface="Arial" panose="020B0604020202020204" pitchFamily="34" charset="0"/>
              </a:rPr>
              <a:t>Debes elegirse a uno o varios usuarios “Super Usuarios” con la autoridad y conocimiento general de la compañía para determinar si el servicio es viable (determina si corresponde a soporte técnico o no y si hay costos adicionales, dar su aprobación).</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342900" indent="-342900" algn="just">
              <a:buFont typeface="+mj-lt"/>
              <a:buAutoNum type="arabicPeriod"/>
            </a:pPr>
            <a:r>
              <a:rPr lang="es-ES" dirty="0">
                <a:latin typeface="Arial" panose="020B0604020202020204" pitchFamily="34" charset="0"/>
                <a:cs typeface="Arial" panose="020B0604020202020204" pitchFamily="34" charset="0"/>
              </a:rPr>
              <a:t>El usuario que requiere el servicio lo menciona en el grupo de WhatsApp, el técnico reporta factibilidad y el Super Usuario autoriza o desaprueba el servicio.</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342900" indent="-342900" algn="just">
              <a:buFont typeface="+mj-lt"/>
              <a:buAutoNum type="arabicPeriod"/>
            </a:pPr>
            <a:r>
              <a:rPr lang="es-ES" dirty="0">
                <a:latin typeface="Arial" panose="020B0604020202020204" pitchFamily="34" charset="0"/>
                <a:cs typeface="Arial" panose="020B0604020202020204" pitchFamily="34" charset="0"/>
              </a:rPr>
              <a:t>Si el servicio es autorizado, se procede a comunicarse por interno vía WhatsApp con el usuario que realizo el requerimiento para dar pronta solución.</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342900" indent="-342900" algn="just">
              <a:buFont typeface="+mj-lt"/>
              <a:buAutoNum type="arabicPeriod"/>
            </a:pPr>
            <a:r>
              <a:rPr lang="es-ES" dirty="0">
                <a:latin typeface="Arial" panose="020B0604020202020204" pitchFamily="34" charset="0"/>
                <a:cs typeface="Arial" panose="020B0604020202020204" pitchFamily="34" charset="0"/>
              </a:rPr>
              <a:t>Luego de atendido el servicio, se realizará un informe básico en Google </a:t>
            </a:r>
            <a:r>
              <a:rPr lang="es-ES" dirty="0" err="1">
                <a:latin typeface="Arial" panose="020B0604020202020204" pitchFamily="34" charset="0"/>
                <a:cs typeface="Arial" panose="020B0604020202020204" pitchFamily="34" charset="0"/>
              </a:rPr>
              <a:t>Sheets</a:t>
            </a:r>
            <a:r>
              <a:rPr lang="es-ES" dirty="0">
                <a:latin typeface="Arial" panose="020B0604020202020204" pitchFamily="34" charset="0"/>
                <a:cs typeface="Arial" panose="020B0604020202020204" pitchFamily="34" charset="0"/>
              </a:rPr>
              <a:t> o en nuestra plataforma compartida con el Super Usuario, donde se podrá comprobar hora, fecha, tipo de falla y solución. </a:t>
            </a:r>
            <a:r>
              <a:rPr lang="es-MX" dirty="0">
                <a:latin typeface="Arial" panose="020B0604020202020204" pitchFamily="34" charset="0"/>
                <a:cs typeface="Arial" panose="020B0604020202020204" pitchFamily="34" charset="0"/>
              </a:rPr>
              <a:t>La estructura de los informes depende</a:t>
            </a:r>
            <a:r>
              <a:rPr lang="es-ES" dirty="0">
                <a:latin typeface="Arial" panose="020B0604020202020204" pitchFamily="34" charset="0"/>
                <a:cs typeface="Arial" panose="020B0604020202020204" pitchFamily="34" charset="0"/>
              </a:rPr>
              <a:t> del plan elegido.</a:t>
            </a:r>
            <a:endParaRPr lang="es-CO" b="1" dirty="0">
              <a:solidFill>
                <a:srgbClr val="002060"/>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3AC926FD-DBF3-E2A1-7DCD-5231923321F2}"/>
              </a:ext>
            </a:extLst>
          </p:cNvPr>
          <p:cNvSpPr txBox="1"/>
          <p:nvPr/>
        </p:nvSpPr>
        <p:spPr>
          <a:xfrm>
            <a:off x="109728" y="665070"/>
            <a:ext cx="10943932" cy="830997"/>
          </a:xfrm>
          <a:prstGeom prst="rect">
            <a:avLst/>
          </a:prstGeom>
          <a:noFill/>
        </p:spPr>
        <p:txBody>
          <a:bodyPr wrap="square" rtlCol="0">
            <a:spAutoFit/>
          </a:bodyPr>
          <a:lstStyle/>
          <a:p>
            <a:pPr lvl="0" algn="r"/>
            <a:r>
              <a:rPr lang="es-ES" sz="4800" b="1" dirty="0">
                <a:solidFill>
                  <a:srgbClr val="002060"/>
                </a:solidFill>
                <a:latin typeface="ITC Avant Garde Gothic Pro Book"/>
                <a:cs typeface="Arial" panose="020B0604020202020204" pitchFamily="34" charset="0"/>
              </a:rPr>
              <a:t>¿Como funciona el soporte remoto?</a:t>
            </a:r>
          </a:p>
        </p:txBody>
      </p:sp>
      <p:pic>
        <p:nvPicPr>
          <p:cNvPr id="3" name="Imagen 2" descr="Logotipo&#10;&#10;Descripción generada automáticamente">
            <a:extLst>
              <a:ext uri="{FF2B5EF4-FFF2-40B4-BE49-F238E27FC236}">
                <a16:creationId xmlns:a16="http://schemas.microsoft.com/office/drawing/2014/main" id="{AA0DF784-ACB4-174B-28BB-DD35934E50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264334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749D88-B550-7D46-9866-103CB83C219C}"/>
              </a:ext>
            </a:extLst>
          </p:cNvPr>
          <p:cNvSpPr txBox="1"/>
          <p:nvPr/>
        </p:nvSpPr>
        <p:spPr>
          <a:xfrm>
            <a:off x="592725" y="1902345"/>
            <a:ext cx="10440000" cy="3693319"/>
          </a:xfrm>
          <a:prstGeom prst="rect">
            <a:avLst/>
          </a:prstGeom>
          <a:noFill/>
        </p:spPr>
        <p:txBody>
          <a:bodyPr wrap="square" rtlCol="0">
            <a:spAutoFit/>
          </a:bodyPr>
          <a:lstStyle/>
          <a:p>
            <a:pPr marL="265113" indent="-265113" algn="just"/>
            <a:r>
              <a:rPr lang="es-ES" dirty="0">
                <a:latin typeface="Arial" panose="020B0604020202020204" pitchFamily="34" charset="0"/>
                <a:cs typeface="Arial" panose="020B0604020202020204" pitchFamily="34" charset="0"/>
              </a:rPr>
              <a:t>6. Si se determina falla en el equipo que requiera reinstalación o acceso al Hardware, se  realizará un informe básico, que se reportará por interno al Super Usuario, el cual autoriza o desaprueba el servicio en laboratorio o en sitio.</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265113" indent="-265113" algn="just"/>
            <a:r>
              <a:rPr lang="es-ES" dirty="0">
                <a:latin typeface="Arial" panose="020B0604020202020204" pitchFamily="34" charset="0"/>
                <a:cs typeface="Arial" panose="020B0604020202020204" pitchFamily="34" charset="0"/>
              </a:rPr>
              <a:t>7. Una vez en nuestro laboratorio, el equipo pasa por inspección física, pruebas de temperatura y test de disco duro, luego se procede a realizar el servicio por el que fue enviado. Si cuentas con sistema de </a:t>
            </a:r>
            <a:r>
              <a:rPr lang="es-ES" b="1" dirty="0">
                <a:latin typeface="Arial" panose="020B0604020202020204" pitchFamily="34" charset="0"/>
                <a:cs typeface="Arial" panose="020B0604020202020204" pitchFamily="34" charset="0"/>
              </a:rPr>
              <a:t>base de conocimientos</a:t>
            </a:r>
            <a:r>
              <a:rPr lang="es-ES" dirty="0">
                <a:latin typeface="Arial" panose="020B0604020202020204" pitchFamily="34" charset="0"/>
                <a:cs typeface="Arial" panose="020B0604020202020204" pitchFamily="34" charset="0"/>
              </a:rPr>
              <a:t>, se escribirá un reporte en la historia del equipo. </a:t>
            </a:r>
          </a:p>
          <a:p>
            <a:pPr marL="342900" indent="-342900" algn="just">
              <a:buFont typeface="+mj-lt"/>
              <a:buAutoNum type="arabicPeriod"/>
            </a:pPr>
            <a:endParaRPr lang="es-ES" dirty="0">
              <a:latin typeface="Arial" panose="020B0604020202020204" pitchFamily="34" charset="0"/>
              <a:cs typeface="Arial" panose="020B0604020202020204" pitchFamily="34" charset="0"/>
            </a:endParaRPr>
          </a:p>
          <a:p>
            <a:pPr marL="265113" indent="-265113" algn="just"/>
            <a:r>
              <a:rPr lang="es-ES" dirty="0">
                <a:latin typeface="Arial" panose="020B0604020202020204" pitchFamily="34" charset="0"/>
                <a:cs typeface="Arial" panose="020B0604020202020204" pitchFamily="34" charset="0"/>
              </a:rPr>
              <a:t>8. Si hay adicionales, se realiza un reporte de los hallazgos en el equipo para que el Super Usuario autorice o desapruebe el servicio.</a:t>
            </a:r>
          </a:p>
          <a:p>
            <a:pPr marL="285750" indent="-285750" algn="just">
              <a:buFont typeface="Wingdings" pitchFamily="2" charset="2"/>
              <a:buChar char="Ø"/>
            </a:pPr>
            <a:endParaRPr lang="es-ES" dirty="0">
              <a:latin typeface="Arial" panose="020B0604020202020204" pitchFamily="34" charset="0"/>
              <a:cs typeface="Arial" panose="020B0604020202020204" pitchFamily="34" charset="0"/>
            </a:endParaRPr>
          </a:p>
          <a:p>
            <a:pPr algn="just"/>
            <a:r>
              <a:rPr lang="es-ES" b="1" dirty="0">
                <a:latin typeface="Arial" panose="020B0604020202020204" pitchFamily="34" charset="0"/>
                <a:cs typeface="Arial" panose="020B0604020202020204" pitchFamily="34" charset="0"/>
              </a:rPr>
              <a:t>Nota: </a:t>
            </a:r>
            <a:r>
              <a:rPr lang="es-ES" dirty="0">
                <a:latin typeface="Arial" panose="020B0604020202020204" pitchFamily="34" charset="0"/>
                <a:cs typeface="Arial" panose="020B0604020202020204" pitchFamily="34" charset="0"/>
              </a:rPr>
              <a:t>La compañía debe contar con un computador funcional en archivo, para que en caso de falla de uno de los equipos se pueda usar, entre tanto es reparado el asignado.</a:t>
            </a:r>
            <a:endParaRPr lang="es-CO" b="1" dirty="0">
              <a:solidFill>
                <a:srgbClr val="002060"/>
              </a:solidFill>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48763DE2-9BB8-4393-595F-0BD78949EAD7}"/>
              </a:ext>
            </a:extLst>
          </p:cNvPr>
          <p:cNvSpPr txBox="1"/>
          <p:nvPr/>
        </p:nvSpPr>
        <p:spPr>
          <a:xfrm>
            <a:off x="88793" y="629346"/>
            <a:ext cx="10943932" cy="830997"/>
          </a:xfrm>
          <a:prstGeom prst="rect">
            <a:avLst/>
          </a:prstGeom>
          <a:noFill/>
        </p:spPr>
        <p:txBody>
          <a:bodyPr wrap="square" rtlCol="0">
            <a:spAutoFit/>
          </a:bodyPr>
          <a:lstStyle/>
          <a:p>
            <a:pPr lvl="0" algn="r"/>
            <a:r>
              <a:rPr lang="es-ES" sz="4800" b="1" dirty="0">
                <a:solidFill>
                  <a:srgbClr val="002060"/>
                </a:solidFill>
                <a:latin typeface="ITC Avant Garde Gothic Pro Book"/>
                <a:cs typeface="Arial" panose="020B0604020202020204" pitchFamily="34" charset="0"/>
              </a:rPr>
              <a:t>¿Como funciona el soporte remoto?</a:t>
            </a:r>
          </a:p>
        </p:txBody>
      </p:sp>
      <p:pic>
        <p:nvPicPr>
          <p:cNvPr id="5" name="Imagen 4" descr="Logotipo&#10;&#10;Descripción generada automáticamente">
            <a:extLst>
              <a:ext uri="{FF2B5EF4-FFF2-40B4-BE49-F238E27FC236}">
                <a16:creationId xmlns:a16="http://schemas.microsoft.com/office/drawing/2014/main" id="{8FC185C0-3949-D466-02F9-23D5E6ECCA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665431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749D88-B550-7D46-9866-103CB83C219C}"/>
              </a:ext>
            </a:extLst>
          </p:cNvPr>
          <p:cNvSpPr txBox="1"/>
          <p:nvPr/>
        </p:nvSpPr>
        <p:spPr>
          <a:xfrm>
            <a:off x="605952" y="1859787"/>
            <a:ext cx="10440000" cy="3970318"/>
          </a:xfrm>
          <a:prstGeom prst="rect">
            <a:avLst/>
          </a:prstGeom>
          <a:noFill/>
        </p:spPr>
        <p:txBody>
          <a:bodyPr wrap="square" rtlCol="0">
            <a:spAutoFit/>
          </a:bodyPr>
          <a:lstStyle/>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Asegurar la disponibilidad de un software de antivirus para las estaciones de trabajo habilitadas, de esta manera se garantizará la instalación y correcta configuración en las estaciones de trabajo actuales y futuras.</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Software Legal, es indispensable para que los programas funcionen adecuadamente, los parches de seguridad que crean los fabricantes de software son importantes para mantener a salvo la información de la compañía.</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MX" dirty="0">
                <a:latin typeface="Arial" panose="020B0604020202020204" pitchFamily="34" charset="0"/>
                <a:cs typeface="Arial" panose="020B0604020202020204" pitchFamily="34" charset="0"/>
              </a:rPr>
              <a:t>Documentación, manuales y transferencia de conocimiento de los procedimientos y configuraciones de los equipos o software al que se dará soporte.</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Poseer las políticas adecuadas frente al manejo de incidentes como: Ransomware, virus, malware, adware, </a:t>
            </a:r>
            <a:r>
              <a:rPr lang="es-ES" dirty="0" err="1">
                <a:latin typeface="Arial" panose="020B0604020202020204" pitchFamily="34" charset="0"/>
                <a:cs typeface="Arial" panose="020B0604020202020204" pitchFamily="34" charset="0"/>
              </a:rPr>
              <a:t>spybots</a:t>
            </a:r>
            <a:r>
              <a:rPr lang="es-ES" dirty="0">
                <a:latin typeface="Arial" panose="020B0604020202020204" pitchFamily="34" charset="0"/>
                <a:cs typeface="Arial" panose="020B0604020202020204" pitchFamily="34" charset="0"/>
              </a:rPr>
              <a:t>, troyanos entre otros. Si no cuentas con ellas y dependiendo del plan escogido, podemos crearlas.</a:t>
            </a:r>
            <a:endParaRPr lang="es-CO"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43AD5D6-1A0A-6122-B508-BB6E82D934FD}"/>
              </a:ext>
            </a:extLst>
          </p:cNvPr>
          <p:cNvSpPr txBox="1"/>
          <p:nvPr/>
        </p:nvSpPr>
        <p:spPr>
          <a:xfrm>
            <a:off x="-176383" y="684210"/>
            <a:ext cx="11222335" cy="830997"/>
          </a:xfrm>
          <a:prstGeom prst="rect">
            <a:avLst/>
          </a:prstGeom>
          <a:noFill/>
        </p:spPr>
        <p:txBody>
          <a:bodyPr wrap="square" rtlCol="0">
            <a:spAutoFit/>
          </a:bodyPr>
          <a:lstStyle/>
          <a:p>
            <a:pPr lvl="0" algn="r"/>
            <a:r>
              <a:rPr lang="es-ES" sz="4800" b="1" dirty="0">
                <a:solidFill>
                  <a:srgbClr val="002060"/>
                </a:solidFill>
                <a:latin typeface="ITC Avant Garde Gothic Pro Book"/>
                <a:cs typeface="Arial" panose="020B0604020202020204" pitchFamily="34" charset="0"/>
              </a:rPr>
              <a:t>Requisitos para prestar el servicio</a:t>
            </a:r>
            <a:endParaRPr lang="es-CO" sz="4800" b="1" dirty="0">
              <a:solidFill>
                <a:srgbClr val="002060"/>
              </a:solidFill>
              <a:latin typeface="ITC Avant Garde Gothic Pro Book"/>
              <a:cs typeface="Arial" panose="020B0604020202020204" pitchFamily="34" charset="0"/>
            </a:endParaRPr>
          </a:p>
        </p:txBody>
      </p:sp>
      <p:pic>
        <p:nvPicPr>
          <p:cNvPr id="5" name="Imagen 4" descr="Logotipo&#10;&#10;Descripción generada automáticamente">
            <a:extLst>
              <a:ext uri="{FF2B5EF4-FFF2-40B4-BE49-F238E27FC236}">
                <a16:creationId xmlns:a16="http://schemas.microsoft.com/office/drawing/2014/main" id="{8830A21E-BCEA-70E7-9180-2021EB4A95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219547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749D88-B550-7D46-9866-103CB83C219C}"/>
              </a:ext>
            </a:extLst>
          </p:cNvPr>
          <p:cNvSpPr txBox="1"/>
          <p:nvPr/>
        </p:nvSpPr>
        <p:spPr>
          <a:xfrm>
            <a:off x="605952" y="1804923"/>
            <a:ext cx="10440000" cy="4801314"/>
          </a:xfrm>
          <a:prstGeom prst="rect">
            <a:avLst/>
          </a:prstGeom>
          <a:noFill/>
        </p:spPr>
        <p:txBody>
          <a:bodyPr wrap="square" rtlCol="0">
            <a:spAutoFit/>
          </a:bodyPr>
          <a:lstStyle/>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Disponer de un Software o equipo especializado en la realización de Backups. </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Contar con los consumibles necesarios para la realización de Backups y cambios de discos a equipos con tecnología RAID.</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Si cuentas con Microsoft 365 o Google </a:t>
            </a:r>
            <a:r>
              <a:rPr lang="es-ES" dirty="0" err="1">
                <a:latin typeface="Arial" panose="020B0604020202020204" pitchFamily="34" charset="0"/>
                <a:cs typeface="Arial" panose="020B0604020202020204" pitchFamily="34" charset="0"/>
              </a:rPr>
              <a:t>Workspace</a:t>
            </a:r>
            <a:r>
              <a:rPr lang="es-ES" dirty="0">
                <a:latin typeface="Arial" panose="020B0604020202020204" pitchFamily="34" charset="0"/>
                <a:cs typeface="Arial" panose="020B0604020202020204" pitchFamily="34" charset="0"/>
              </a:rPr>
              <a:t> debes considerar la realización de Backups del sitio completo por medio de un NAS o adquirir los planes complementarios contra </a:t>
            </a:r>
            <a:r>
              <a:rPr lang="es-ES" dirty="0" err="1">
                <a:latin typeface="Arial" panose="020B0604020202020204" pitchFamily="34" charset="0"/>
                <a:cs typeface="Arial" panose="020B0604020202020204" pitchFamily="34" charset="0"/>
              </a:rPr>
              <a:t>Ransomware</a:t>
            </a:r>
            <a:r>
              <a:rPr lang="es-ES" dirty="0">
                <a:latin typeface="Arial" panose="020B0604020202020204" pitchFamily="34" charset="0"/>
                <a:cs typeface="Arial" panose="020B0604020202020204" pitchFamily="34" charset="0"/>
              </a:rPr>
              <a:t> y otros ataques, como Defender para Office 365, Microsoft 365 E5 Security entre otras.</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Contraseñas y usuarios provisionales de las aplicaciones a manejar o Super Usuario (Persona) que cuente con los accesos para poder prestar soporte remoto.</a:t>
            </a:r>
          </a:p>
          <a:p>
            <a:pPr marL="285750" indent="-285750" algn="just">
              <a:buFont typeface="Wingdings" panose="05000000000000000000" pitchFamily="2" charset="2"/>
              <a:buChar char="§"/>
            </a:pPr>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El acompañamiento de los usuarios de la compañía durante un servicio es necesario para llevar a buen término la solución a una falla, no se pueden apartar del equipo durante el servicio.</a:t>
            </a:r>
          </a:p>
          <a:p>
            <a:pPr algn="just"/>
            <a:endParaRPr lang="es-ES"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endParaRPr lang="es-CO"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343AD5D6-1A0A-6122-B508-BB6E82D934FD}"/>
              </a:ext>
            </a:extLst>
          </p:cNvPr>
          <p:cNvSpPr txBox="1"/>
          <p:nvPr/>
        </p:nvSpPr>
        <p:spPr>
          <a:xfrm>
            <a:off x="-176383" y="684210"/>
            <a:ext cx="11222335" cy="830997"/>
          </a:xfrm>
          <a:prstGeom prst="rect">
            <a:avLst/>
          </a:prstGeom>
          <a:noFill/>
        </p:spPr>
        <p:txBody>
          <a:bodyPr wrap="square" rtlCol="0">
            <a:spAutoFit/>
          </a:bodyPr>
          <a:lstStyle/>
          <a:p>
            <a:pPr lvl="0" algn="r"/>
            <a:r>
              <a:rPr lang="es-ES" sz="4800" b="1" dirty="0">
                <a:solidFill>
                  <a:srgbClr val="002060"/>
                </a:solidFill>
                <a:latin typeface="ITC Avant Garde Gothic Pro Book"/>
                <a:cs typeface="Arial" panose="020B0604020202020204" pitchFamily="34" charset="0"/>
              </a:rPr>
              <a:t>Requisitos para prestar el servicio</a:t>
            </a:r>
            <a:endParaRPr lang="es-CO" sz="4800" b="1" dirty="0">
              <a:solidFill>
                <a:srgbClr val="002060"/>
              </a:solidFill>
              <a:latin typeface="ITC Avant Garde Gothic Pro Book"/>
              <a:cs typeface="Arial" panose="020B0604020202020204" pitchFamily="34" charset="0"/>
            </a:endParaRPr>
          </a:p>
        </p:txBody>
      </p:sp>
      <p:pic>
        <p:nvPicPr>
          <p:cNvPr id="5" name="Imagen 4" descr="Logotipo&#10;&#10;Descripción generada automáticamente">
            <a:extLst>
              <a:ext uri="{FF2B5EF4-FFF2-40B4-BE49-F238E27FC236}">
                <a16:creationId xmlns:a16="http://schemas.microsoft.com/office/drawing/2014/main" id="{8830A21E-BCEA-70E7-9180-2021EB4A95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929311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6D140EF-7926-4E9C-C80E-B85AF9D9E12B}"/>
              </a:ext>
            </a:extLst>
          </p:cNvPr>
          <p:cNvSpPr txBox="1"/>
          <p:nvPr/>
        </p:nvSpPr>
        <p:spPr>
          <a:xfrm>
            <a:off x="4370915" y="-73202"/>
            <a:ext cx="5207229" cy="923330"/>
          </a:xfrm>
          <a:prstGeom prst="rect">
            <a:avLst/>
          </a:prstGeom>
          <a:noFill/>
        </p:spPr>
        <p:txBody>
          <a:bodyPr wrap="square" rtlCol="0">
            <a:spAutoFit/>
          </a:bodyPr>
          <a:lstStyle/>
          <a:p>
            <a:pPr algn="r"/>
            <a:r>
              <a:rPr lang="es-CO" sz="5400" b="1" dirty="0">
                <a:solidFill>
                  <a:srgbClr val="002060"/>
                </a:solidFill>
                <a:latin typeface="ITC Avant Garde Gothic Pro Book"/>
              </a:rPr>
              <a:t>Niveles y Costos</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7D5C52AF-1132-0AB1-9484-FA13F5C63D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pic>
        <p:nvPicPr>
          <p:cNvPr id="2" name="Imagen 1">
            <a:extLst>
              <a:ext uri="{FF2B5EF4-FFF2-40B4-BE49-F238E27FC236}">
                <a16:creationId xmlns:a16="http://schemas.microsoft.com/office/drawing/2014/main" id="{0BEE23EE-3542-EBAB-B2D8-93DE2C167BAC}"/>
              </a:ext>
            </a:extLst>
          </p:cNvPr>
          <p:cNvPicPr>
            <a:picLocks noChangeAspect="1"/>
          </p:cNvPicPr>
          <p:nvPr/>
        </p:nvPicPr>
        <p:blipFill>
          <a:blip r:embed="rId3"/>
          <a:stretch>
            <a:fillRect/>
          </a:stretch>
        </p:blipFill>
        <p:spPr>
          <a:xfrm>
            <a:off x="1087507" y="850128"/>
            <a:ext cx="8739513" cy="5883759"/>
          </a:xfrm>
          <a:prstGeom prst="rect">
            <a:avLst/>
          </a:prstGeom>
        </p:spPr>
      </p:pic>
    </p:spTree>
    <p:extLst>
      <p:ext uri="{BB962C8B-B14F-4D97-AF65-F5344CB8AC3E}">
        <p14:creationId xmlns:p14="http://schemas.microsoft.com/office/powerpoint/2010/main" val="1459487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00857" y="1640099"/>
            <a:ext cx="10440000" cy="4493538"/>
          </a:xfrm>
          <a:prstGeom prst="rect">
            <a:avLst/>
          </a:prstGeom>
          <a:noFill/>
        </p:spPr>
        <p:txBody>
          <a:bodyPr wrap="square" lIns="91440" tIns="45720" rIns="91440" bIns="45720" rtlCol="0" anchor="t">
            <a:spAutoFit/>
          </a:bodyPr>
          <a:lstStyle/>
          <a:p>
            <a:pPr algn="just"/>
            <a:r>
              <a:rPr lang="es-CO" sz="1600" dirty="0">
                <a:latin typeface="Arial"/>
                <a:cs typeface="Arial"/>
              </a:rPr>
              <a:t>Hay empresas que adquieren un servicio de soporte como los mencionados anteriormente, pero requieren algo más, es por ello que colocamos los precios por hora en plan mensualizado de los ítems más solicitados por nuestros clientes con contrato:</a:t>
            </a:r>
          </a:p>
          <a:p>
            <a:pPr algn="just"/>
            <a:endParaRPr lang="es-CO" sz="1600" dirty="0">
              <a:latin typeface="Arial"/>
              <a:cs typeface="Arial"/>
            </a:endParaRPr>
          </a:p>
          <a:p>
            <a:pPr algn="just"/>
            <a:r>
              <a:rPr lang="es-CO" sz="1600" dirty="0">
                <a:latin typeface="Arial"/>
                <a:cs typeface="Arial"/>
              </a:rPr>
              <a:t>Soporte a programas contables básico 5 horas al mes: $595.000</a:t>
            </a:r>
          </a:p>
          <a:p>
            <a:pPr algn="just"/>
            <a:r>
              <a:rPr lang="es-CO" sz="1200" dirty="0">
                <a:latin typeface="Arial"/>
                <a:cs typeface="Arial"/>
              </a:rPr>
              <a:t>Nuestro personal ingresa cada día para verificar el funcionamiento de la base de datos y realiza un Backup, igualmente está atento a realizar la restitución de las bases de datos o devolver puntos en el tiempo si la aplicación lo permite.</a:t>
            </a:r>
          </a:p>
          <a:p>
            <a:pPr algn="just"/>
            <a:r>
              <a:rPr lang="es-CO" sz="1600" dirty="0">
                <a:latin typeface="Arial"/>
                <a:cs typeface="Arial"/>
              </a:rPr>
              <a:t>Soporte avanzado en antivirus 5 horas al mes: $595.000</a:t>
            </a:r>
          </a:p>
          <a:p>
            <a:pPr algn="just"/>
            <a:r>
              <a:rPr lang="es-CO" sz="1200" dirty="0">
                <a:latin typeface="Arial"/>
                <a:cs typeface="Arial"/>
              </a:rPr>
              <a:t>El técnico asignado realiza tareas diarias o según necesidad de actualización de base de datos de virus, </a:t>
            </a:r>
            <a:r>
              <a:rPr lang="es-MX" sz="1200" dirty="0">
                <a:latin typeface="Arial"/>
                <a:cs typeface="Arial"/>
              </a:rPr>
              <a:t>analiza e identifica las necesidades de protección para evitar intrusiones externas o fugas de datos de la misma compañía</a:t>
            </a:r>
            <a:r>
              <a:rPr lang="es-CO" sz="1200" dirty="0">
                <a:latin typeface="Arial"/>
                <a:cs typeface="Arial"/>
              </a:rPr>
              <a:t> y genera Backups de cada uno de los equipos de forma incremental, realizando respaldos anti-Ransomware en servidores de replicación de datos previamente adquiridos por la empresa contratante.</a:t>
            </a:r>
          </a:p>
          <a:p>
            <a:pPr algn="just"/>
            <a:r>
              <a:rPr lang="es-MX" sz="1600" dirty="0">
                <a:latin typeface="Arial"/>
                <a:cs typeface="Arial"/>
              </a:rPr>
              <a:t>Administración de Microsoft SharePoint 5 horas al mes</a:t>
            </a:r>
            <a:r>
              <a:rPr lang="es-CO" sz="1600" dirty="0">
                <a:latin typeface="Arial"/>
                <a:cs typeface="Arial"/>
              </a:rPr>
              <a:t>: $660.000</a:t>
            </a:r>
          </a:p>
          <a:p>
            <a:pPr algn="just"/>
            <a:r>
              <a:rPr lang="es-CO" sz="1200" dirty="0">
                <a:latin typeface="Arial"/>
                <a:cs typeface="Arial"/>
              </a:rPr>
              <a:t>Este ítem se cobra por hora extra en </a:t>
            </a:r>
            <a:r>
              <a:rPr lang="es-MX" sz="1200" dirty="0">
                <a:latin typeface="Arial"/>
                <a:cs typeface="Arial"/>
              </a:rPr>
              <a:t>$170.000, por favor efectué un listado de tareas a realizar para evitar sobrecostos.</a:t>
            </a:r>
            <a:endParaRPr lang="es-CO" sz="1200" dirty="0">
              <a:latin typeface="Arial"/>
              <a:cs typeface="Arial"/>
            </a:endParaRPr>
          </a:p>
          <a:p>
            <a:pPr algn="just"/>
            <a:r>
              <a:rPr lang="es-CO" sz="1200" dirty="0">
                <a:latin typeface="Arial"/>
                <a:cs typeface="Arial"/>
              </a:rPr>
              <a:t>Sincronización, resincronización, creación de equipos de trabajo en Microsoft </a:t>
            </a:r>
            <a:r>
              <a:rPr lang="es-CO" sz="1200" dirty="0" err="1">
                <a:latin typeface="Arial"/>
                <a:cs typeface="Arial"/>
              </a:rPr>
              <a:t>Teams</a:t>
            </a:r>
            <a:r>
              <a:rPr lang="es-CO" sz="1200" dirty="0">
                <a:latin typeface="Arial"/>
                <a:cs typeface="Arial"/>
              </a:rPr>
              <a:t>, verificación de espacios según suscripciones, permisos entre usuarios internos y externos, validación de vínculos y validación de coautoría, no es configuración o administración de </a:t>
            </a:r>
            <a:r>
              <a:rPr lang="es-CO" sz="1200" dirty="0" err="1">
                <a:latin typeface="Arial"/>
                <a:cs typeface="Arial"/>
              </a:rPr>
              <a:t>Tenant</a:t>
            </a:r>
            <a:r>
              <a:rPr lang="es-CO" sz="1200" dirty="0">
                <a:latin typeface="Arial"/>
                <a:cs typeface="Arial"/>
              </a:rPr>
              <a:t> M365.</a:t>
            </a:r>
          </a:p>
          <a:p>
            <a:pPr algn="just"/>
            <a:endParaRPr lang="es-CO" sz="200" dirty="0">
              <a:latin typeface="Arial"/>
              <a:cs typeface="Arial"/>
            </a:endParaRPr>
          </a:p>
          <a:p>
            <a:pPr algn="just"/>
            <a:r>
              <a:rPr lang="es-MX" sz="1600" dirty="0">
                <a:latin typeface="Arial"/>
                <a:cs typeface="Arial"/>
              </a:rPr>
              <a:t>Consultoría remota o virtual por hora</a:t>
            </a:r>
            <a:r>
              <a:rPr lang="es-CO" sz="1600" dirty="0">
                <a:latin typeface="Arial"/>
                <a:cs typeface="Arial"/>
              </a:rPr>
              <a:t>: $155.000</a:t>
            </a:r>
          </a:p>
          <a:p>
            <a:pPr algn="just"/>
            <a:r>
              <a:rPr lang="es-MX" sz="1200" dirty="0">
                <a:latin typeface="Arial"/>
                <a:cs typeface="Arial"/>
              </a:rPr>
              <a:t>La consultoría es un servicio especializado que tiene como objetivo orientar, fundamentar, asistir o proyectar una actividad en una empresa que está atravesando algún tipo de problema, falencia o necesidad específica o no y que no consigue solucionar por sus propios medios.</a:t>
            </a:r>
          </a:p>
          <a:p>
            <a:pPr algn="just"/>
            <a:r>
              <a:rPr lang="es-MX" sz="1200" dirty="0">
                <a:latin typeface="Arial"/>
                <a:cs typeface="Arial"/>
              </a:rPr>
              <a:t>El costo una asesoría presencial por hora de esta alrededor de $290.000 dependiendo de la zona.</a:t>
            </a:r>
          </a:p>
          <a:p>
            <a:pPr algn="just"/>
            <a:endParaRPr lang="es-MX" sz="1200" dirty="0">
              <a:latin typeface="Arial"/>
              <a:cs typeface="Arial"/>
            </a:endParaRPr>
          </a:p>
          <a:p>
            <a:pPr algn="just"/>
            <a:r>
              <a:rPr lang="es-CO" sz="1200" dirty="0">
                <a:latin typeface="Arial"/>
                <a:cs typeface="Arial"/>
              </a:rPr>
              <a:t>Estos servicios ya no son ofrecidos sin contrato, si requiere servicios especializados o nivel </a:t>
            </a:r>
            <a:r>
              <a:rPr lang="es-CO" sz="1200" dirty="0" err="1">
                <a:latin typeface="Arial"/>
                <a:cs typeface="Arial"/>
              </a:rPr>
              <a:t>Seniority</a:t>
            </a:r>
            <a:r>
              <a:rPr lang="es-CO" sz="1200" dirty="0">
                <a:latin typeface="Arial"/>
                <a:cs typeface="Arial"/>
              </a:rPr>
              <a:t> IT, tenemos la capacidad para realizarlo.</a:t>
            </a:r>
          </a:p>
        </p:txBody>
      </p:sp>
      <p:sp>
        <p:nvSpPr>
          <p:cNvPr id="3" name="CuadroTexto 2">
            <a:extLst>
              <a:ext uri="{FF2B5EF4-FFF2-40B4-BE49-F238E27FC236}">
                <a16:creationId xmlns:a16="http://schemas.microsoft.com/office/drawing/2014/main" id="{B6D140EF-7926-4E9C-C80E-B85AF9D9E12B}"/>
              </a:ext>
            </a:extLst>
          </p:cNvPr>
          <p:cNvSpPr txBox="1"/>
          <p:nvPr/>
        </p:nvSpPr>
        <p:spPr>
          <a:xfrm>
            <a:off x="605258" y="637638"/>
            <a:ext cx="10435599" cy="923330"/>
          </a:xfrm>
          <a:prstGeom prst="rect">
            <a:avLst/>
          </a:prstGeom>
          <a:noFill/>
        </p:spPr>
        <p:txBody>
          <a:bodyPr wrap="square" rtlCol="0">
            <a:spAutoFit/>
          </a:bodyPr>
          <a:lstStyle/>
          <a:p>
            <a:pPr algn="r"/>
            <a:r>
              <a:rPr lang="es-CO" sz="5400" b="1" dirty="0">
                <a:solidFill>
                  <a:srgbClr val="002060"/>
                </a:solidFill>
                <a:latin typeface="ITC Avant Garde Gothic Pro Book"/>
              </a:rPr>
              <a:t>Servicios Nivel 3 y 4 más solicitados</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7D5C52AF-1132-0AB1-9484-FA13F5C63D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88462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09336" y="1519740"/>
            <a:ext cx="10440000" cy="5262979"/>
          </a:xfrm>
          <a:prstGeom prst="rect">
            <a:avLst/>
          </a:prstGeom>
          <a:noFill/>
        </p:spPr>
        <p:txBody>
          <a:bodyPr wrap="square" lIns="91440" tIns="45720" rIns="91440" bIns="45720" rtlCol="0" anchor="t">
            <a:spAutoFit/>
          </a:bodyPr>
          <a:lstStyle/>
          <a:p>
            <a:pPr algn="just"/>
            <a:r>
              <a:rPr lang="es-CO" dirty="0">
                <a:latin typeface="Arial"/>
                <a:cs typeface="Arial"/>
              </a:rPr>
              <a:t>Brindar una nueva experiencia de soporte técnico remoto de costo asequible y profesional, con la cual vas a tener la ventaja de obtener respuestas rápidas a los requerimientos </a:t>
            </a:r>
            <a:r>
              <a:rPr lang="es-CO" b="1" dirty="0">
                <a:latin typeface="Arial"/>
                <a:cs typeface="Arial"/>
              </a:rPr>
              <a:t>dependiendo de el plan escogido</a:t>
            </a:r>
            <a:r>
              <a:rPr lang="es-CO" dirty="0">
                <a:latin typeface="Arial"/>
                <a:cs typeface="Arial"/>
              </a:rPr>
              <a:t>, tendrás ingenieros y técnicos con distintos grados de Seniority, capacitados para los distintos niveles de Soporte IT, igualmente la empresa contará con la ventaja de acceder al servicio profesional de reparaciones a nivel electrónico, tanto para PC, Notebook , Servidores, Celulares de gama media y alta y otros tipos de equipos en nuestro Laboratorio especializado.</a:t>
            </a:r>
          </a:p>
          <a:p>
            <a:pPr algn="just"/>
            <a:endParaRPr lang="es-CO" sz="2000" dirty="0">
              <a:latin typeface="Arial" panose="020B0604020202020204" pitchFamily="34" charset="0"/>
              <a:cs typeface="Arial" panose="020B0604020202020204" pitchFamily="34" charset="0"/>
            </a:endParaRPr>
          </a:p>
          <a:p>
            <a:pPr algn="just"/>
            <a:r>
              <a:rPr lang="es-CO" sz="2400" b="1" dirty="0">
                <a:solidFill>
                  <a:srgbClr val="002060"/>
                </a:solidFill>
              </a:rPr>
              <a:t>Objetivos</a:t>
            </a:r>
            <a:r>
              <a:rPr lang="es-CO" sz="2000" dirty="0">
                <a:latin typeface="Arial" panose="020B0604020202020204" pitchFamily="34" charset="0"/>
                <a:cs typeface="Arial" panose="020B0604020202020204" pitchFamily="34" charset="0"/>
              </a:rPr>
              <a:t> </a:t>
            </a:r>
            <a:r>
              <a:rPr lang="es-CO" sz="2400" b="1" dirty="0">
                <a:solidFill>
                  <a:srgbClr val="002060"/>
                </a:solidFill>
              </a:rPr>
              <a:t>específicos</a:t>
            </a:r>
          </a:p>
          <a:p>
            <a:pPr algn="just"/>
            <a:endParaRPr lang="es-CO"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CO" dirty="0">
                <a:latin typeface="Arial" panose="020B0604020202020204" pitchFamily="34" charset="0"/>
                <a:cs typeface="Arial" panose="020B0604020202020204" pitchFamily="34" charset="0"/>
              </a:rPr>
              <a:t>Prestar el soporte técnico orientado a prevenir y corregir fallas o daños en Hardware y Software de los equipos de cómputo y en general velar porque todos los servicios de la infraestructura tecnológica de tu compañía estén disponibles y operativos.</a:t>
            </a:r>
          </a:p>
          <a:p>
            <a:pPr marL="342900" indent="-342900" algn="just">
              <a:buFont typeface="Wingdings" pitchFamily="2" charset="2"/>
              <a:buChar char="Ø"/>
            </a:pPr>
            <a:endParaRPr lang="es-CO"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CO" dirty="0">
                <a:latin typeface="Arial"/>
                <a:cs typeface="Arial"/>
              </a:rPr>
              <a:t>Guiar mediante buenas prácticas en </a:t>
            </a:r>
            <a:r>
              <a:rPr lang="es-CO" b="1" dirty="0">
                <a:latin typeface="Arial"/>
                <a:cs typeface="Arial"/>
              </a:rPr>
              <a:t>seguridad de la información </a:t>
            </a:r>
            <a:r>
              <a:rPr lang="es-CO" dirty="0">
                <a:latin typeface="Arial"/>
                <a:cs typeface="Arial"/>
              </a:rPr>
              <a:t>los procesos tecnológicos de la organización, con el fin de salvaguardar los datos corporativos</a:t>
            </a:r>
            <a:r>
              <a:rPr lang="es-CO" sz="2000" dirty="0">
                <a:latin typeface="Arial"/>
                <a:cs typeface="Arial"/>
              </a:rPr>
              <a:t>.</a:t>
            </a:r>
          </a:p>
          <a:p>
            <a:pPr marL="342900" indent="-342900" algn="just">
              <a:buFont typeface="Wingdings" pitchFamily="2" charset="2"/>
              <a:buChar char="Ø"/>
            </a:pPr>
            <a:endParaRPr lang="es-CO" sz="2000" dirty="0">
              <a:latin typeface="Arial" panose="020B0604020202020204" pitchFamily="34" charset="0"/>
              <a:cs typeface="Arial" panose="020B0604020202020204" pitchFamily="34" charset="0"/>
            </a:endParaRPr>
          </a:p>
          <a:p>
            <a:pPr marL="285750" indent="-285750" algn="just">
              <a:buFont typeface="Wingdings" panose="05000000000000000000" pitchFamily="2" charset="2"/>
              <a:buChar char="§"/>
            </a:pPr>
            <a:r>
              <a:rPr lang="es-CO" dirty="0">
                <a:latin typeface="Arial"/>
                <a:cs typeface="Arial"/>
              </a:rPr>
              <a:t>Brindar las recomendaciones iniciales frente al estado de los servicios actuales</a:t>
            </a:r>
          </a:p>
          <a:p>
            <a:pPr algn="just"/>
            <a:r>
              <a:rPr lang="es-CO" dirty="0">
                <a:latin typeface="Arial"/>
                <a:cs typeface="Arial"/>
              </a:rPr>
              <a:t>    y velar por la aplicación de buenas prácticas en gestión integral del área de IT.</a:t>
            </a:r>
          </a:p>
        </p:txBody>
      </p:sp>
      <p:sp>
        <p:nvSpPr>
          <p:cNvPr id="3" name="CuadroTexto 2">
            <a:extLst>
              <a:ext uri="{FF2B5EF4-FFF2-40B4-BE49-F238E27FC236}">
                <a16:creationId xmlns:a16="http://schemas.microsoft.com/office/drawing/2014/main" id="{B6D140EF-7926-4E9C-C80E-B85AF9D9E12B}"/>
              </a:ext>
            </a:extLst>
          </p:cNvPr>
          <p:cNvSpPr txBox="1"/>
          <p:nvPr/>
        </p:nvSpPr>
        <p:spPr>
          <a:xfrm>
            <a:off x="5807177" y="617254"/>
            <a:ext cx="5242159" cy="923330"/>
          </a:xfrm>
          <a:prstGeom prst="rect">
            <a:avLst/>
          </a:prstGeom>
          <a:noFill/>
        </p:spPr>
        <p:txBody>
          <a:bodyPr wrap="square" rtlCol="0">
            <a:spAutoFit/>
          </a:bodyPr>
          <a:lstStyle/>
          <a:p>
            <a:pPr algn="r"/>
            <a:r>
              <a:rPr lang="es-CO" sz="5400" b="1" dirty="0">
                <a:solidFill>
                  <a:srgbClr val="002060"/>
                </a:solidFill>
                <a:latin typeface="ITC Avant Garde Gothic Pro Book"/>
              </a:rPr>
              <a:t>Objetivo General</a:t>
            </a:r>
            <a:endParaRPr lang="es-CO" sz="4400" b="1" dirty="0">
              <a:solidFill>
                <a:srgbClr val="002060"/>
              </a:solidFill>
              <a:latin typeface="ITC Avant Garde Gothic Pro Book"/>
            </a:endParaRPr>
          </a:p>
        </p:txBody>
      </p:sp>
      <p:pic>
        <p:nvPicPr>
          <p:cNvPr id="5" name="Imagen 4" descr="Logotipo&#10;&#10;Descripción generada automáticamente">
            <a:extLst>
              <a:ext uri="{FF2B5EF4-FFF2-40B4-BE49-F238E27FC236}">
                <a16:creationId xmlns:a16="http://schemas.microsoft.com/office/drawing/2014/main" id="{C0E604ED-E847-4CE3-BC45-5853FCB7E0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092314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257DE9D4-CFF4-814E-9661-C79B59916B00}"/>
              </a:ext>
            </a:extLst>
          </p:cNvPr>
          <p:cNvPicPr>
            <a:picLocks noChangeAspect="1"/>
          </p:cNvPicPr>
          <p:nvPr/>
        </p:nvPicPr>
        <p:blipFill rotWithShape="1">
          <a:blip r:embed="rId2">
            <a:biLevel thresh="75000"/>
            <a:extLst>
              <a:ext uri="{28A0092B-C50C-407E-A947-70E740481C1C}">
                <a14:useLocalDpi xmlns:a14="http://schemas.microsoft.com/office/drawing/2010/main" val="0"/>
              </a:ext>
            </a:extLst>
          </a:blip>
          <a:srcRect l="23373" t="18065" r="17271" b="14732"/>
          <a:stretch/>
        </p:blipFill>
        <p:spPr>
          <a:xfrm>
            <a:off x="1324048" y="1100602"/>
            <a:ext cx="537084" cy="608077"/>
          </a:xfrm>
          <a:prstGeom prst="rect">
            <a:avLst/>
          </a:prstGeom>
        </p:spPr>
      </p:pic>
      <p:pic>
        <p:nvPicPr>
          <p:cNvPr id="5" name="Imagen 4">
            <a:extLst>
              <a:ext uri="{FF2B5EF4-FFF2-40B4-BE49-F238E27FC236}">
                <a16:creationId xmlns:a16="http://schemas.microsoft.com/office/drawing/2014/main" id="{4014C52D-BEBB-1442-9A59-BAE935403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1210" y="3085602"/>
            <a:ext cx="595184" cy="595184"/>
          </a:xfrm>
          <a:prstGeom prst="rect">
            <a:avLst/>
          </a:prstGeom>
        </p:spPr>
      </p:pic>
      <p:graphicFrame>
        <p:nvGraphicFramePr>
          <p:cNvPr id="2" name="Diagrama 1">
            <a:extLst>
              <a:ext uri="{FF2B5EF4-FFF2-40B4-BE49-F238E27FC236}">
                <a16:creationId xmlns:a16="http://schemas.microsoft.com/office/drawing/2014/main" id="{6EBA876B-0EE6-F227-CAA0-617713C14F7D}"/>
              </a:ext>
            </a:extLst>
          </p:cNvPr>
          <p:cNvGraphicFramePr/>
          <p:nvPr>
            <p:extLst>
              <p:ext uri="{D42A27DB-BD31-4B8C-83A1-F6EECF244321}">
                <p14:modId xmlns:p14="http://schemas.microsoft.com/office/powerpoint/2010/main" val="1418563857"/>
              </p:ext>
            </p:extLst>
          </p:nvPr>
        </p:nvGraphicFramePr>
        <p:xfrm>
          <a:off x="2050383" y="1045738"/>
          <a:ext cx="9046170" cy="6278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28" name="Picture 4" descr="Icono Cambio, disponibilidad, regular en Fluent line (24px)">
            <a:extLst>
              <a:ext uri="{FF2B5EF4-FFF2-40B4-BE49-F238E27FC236}">
                <a16:creationId xmlns:a16="http://schemas.microsoft.com/office/drawing/2014/main" id="{0F202407-9674-F4EB-C843-B2C70A83A3A2}"/>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7902" t="6702" r="6764" b="6684"/>
          <a:stretch/>
        </p:blipFill>
        <p:spPr bwMode="auto">
          <a:xfrm>
            <a:off x="1281210" y="5334410"/>
            <a:ext cx="595184" cy="604112"/>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Logotipo&#10;&#10;Descripción generada automáticamente">
            <a:extLst>
              <a:ext uri="{FF2B5EF4-FFF2-40B4-BE49-F238E27FC236}">
                <a16:creationId xmlns:a16="http://schemas.microsoft.com/office/drawing/2014/main" id="{01945317-7A5F-0A32-1CAF-A18FF505DC25}"/>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3652768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a:extLst>
              <a:ext uri="{FF2B5EF4-FFF2-40B4-BE49-F238E27FC236}">
                <a16:creationId xmlns:a16="http://schemas.microsoft.com/office/drawing/2014/main" id="{6EBA876B-0EE6-F227-CAA0-617713C14F7D}"/>
              </a:ext>
            </a:extLst>
          </p:cNvPr>
          <p:cNvGraphicFramePr/>
          <p:nvPr>
            <p:extLst>
              <p:ext uri="{D42A27DB-BD31-4B8C-83A1-F6EECF244321}">
                <p14:modId xmlns:p14="http://schemas.microsoft.com/office/powerpoint/2010/main" val="1949540680"/>
              </p:ext>
            </p:extLst>
          </p:nvPr>
        </p:nvGraphicFramePr>
        <p:xfrm>
          <a:off x="2041144" y="1308125"/>
          <a:ext cx="9046170" cy="59923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Imagen 5">
            <a:extLst>
              <a:ext uri="{FF2B5EF4-FFF2-40B4-BE49-F238E27FC236}">
                <a16:creationId xmlns:a16="http://schemas.microsoft.com/office/drawing/2014/main" id="{2F096F92-3B66-5ED6-3E07-BF508275895F}"/>
              </a:ext>
            </a:extLst>
          </p:cNvPr>
          <p:cNvPicPr>
            <a:picLocks noChangeAspect="1"/>
          </p:cNvPicPr>
          <p:nvPr/>
        </p:nvPicPr>
        <p:blipFill>
          <a:blip r:embed="rId8"/>
          <a:stretch>
            <a:fillRect/>
          </a:stretch>
        </p:blipFill>
        <p:spPr>
          <a:xfrm>
            <a:off x="1291137" y="3463858"/>
            <a:ext cx="684261" cy="684261"/>
          </a:xfrm>
          <a:prstGeom prst="rect">
            <a:avLst/>
          </a:prstGeom>
        </p:spPr>
      </p:pic>
      <p:pic>
        <p:nvPicPr>
          <p:cNvPr id="1026" name="Picture 2" descr="1,670,440 imágenes de Confidencialidad - Imágenes, fotos y vectores de  stock | Shutterstock">
            <a:extLst>
              <a:ext uri="{FF2B5EF4-FFF2-40B4-BE49-F238E27FC236}">
                <a16:creationId xmlns:a16="http://schemas.microsoft.com/office/drawing/2014/main" id="{9DC5CBA7-64E7-7CAC-869F-EFE7D561AED0}"/>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l="10563" t="7086" r="3777" b="13715"/>
          <a:stretch/>
        </p:blipFill>
        <p:spPr bwMode="auto">
          <a:xfrm>
            <a:off x="1302216" y="1367278"/>
            <a:ext cx="669082" cy="666198"/>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Logotipo&#10;&#10;Descripción generada automáticamente">
            <a:extLst>
              <a:ext uri="{FF2B5EF4-FFF2-40B4-BE49-F238E27FC236}">
                <a16:creationId xmlns:a16="http://schemas.microsoft.com/office/drawing/2014/main" id="{D9A919CC-4BDB-877D-CA43-15EB843629D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4240691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7749D88-B550-7D46-9866-103CB83C219C}"/>
              </a:ext>
            </a:extLst>
          </p:cNvPr>
          <p:cNvSpPr txBox="1"/>
          <p:nvPr/>
        </p:nvSpPr>
        <p:spPr>
          <a:xfrm>
            <a:off x="600856" y="1762988"/>
            <a:ext cx="10440000" cy="4524315"/>
          </a:xfrm>
          <a:prstGeom prst="rect">
            <a:avLst/>
          </a:prstGeom>
          <a:noFill/>
        </p:spPr>
        <p:txBody>
          <a:bodyPr wrap="square" rtlCol="0">
            <a:spAutoFit/>
          </a:bodyPr>
          <a:lstStyle/>
          <a:p>
            <a:pPr marL="285750"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Por favor verifique la tabla de costos adicionales adjunta a este documento para los siguientes servicios no incluidos y más solicitados por nuestros clientes:</a:t>
            </a:r>
          </a:p>
          <a:p>
            <a:pPr algn="just"/>
            <a:endParaRPr lang="es-ES" dirty="0">
              <a:latin typeface="Arial" panose="020B0604020202020204" pitchFamily="34" charset="0"/>
              <a:cs typeface="Arial" panose="020B0604020202020204" pitchFamily="34" charset="0"/>
            </a:endParaRP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Atención a urgencias fuera del horario pactado.</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Servicio de disponibilidad.</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Hora de servicio adicional según la actividad o nivel de </a:t>
            </a:r>
            <a:r>
              <a:rPr lang="es-CO" sz="1800" dirty="0" err="1">
                <a:latin typeface="Arial"/>
                <a:cs typeface="Arial"/>
              </a:rPr>
              <a:t>Seniority</a:t>
            </a:r>
            <a:r>
              <a:rPr lang="es-CO" sz="1800" dirty="0">
                <a:latin typeface="Arial"/>
                <a:cs typeface="Arial"/>
              </a:rPr>
              <a:t> IT.</a:t>
            </a:r>
            <a:endParaRPr lang="es-ES" dirty="0">
              <a:latin typeface="Arial" panose="020B0604020202020204" pitchFamily="34" charset="0"/>
              <a:cs typeface="Arial" panose="020B0604020202020204" pitchFamily="34" charset="0"/>
            </a:endParaRP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Reinstalación de equipos.</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Mantenimiento a servidores, portátiles y PC.</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Instalación y configuración de servidores Windows, Linux, NAS.</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Diseño electrónico especializado.</a:t>
            </a:r>
          </a:p>
          <a:p>
            <a:pPr marL="742950" lvl="1" indent="-285750" algn="just">
              <a:buFont typeface="Wingdings" panose="05000000000000000000" pitchFamily="2" charset="2"/>
              <a:buChar char="§"/>
            </a:pPr>
            <a:r>
              <a:rPr lang="es-ES" dirty="0">
                <a:latin typeface="Arial" panose="020B0604020202020204" pitchFamily="34" charset="0"/>
                <a:cs typeface="Arial" panose="020B0604020202020204" pitchFamily="34" charset="0"/>
              </a:rPr>
              <a:t>Diseño e implementación Domótica y electrónica especializada.</a:t>
            </a:r>
          </a:p>
          <a:p>
            <a:pPr marL="742950" lvl="1" indent="-285750" algn="just">
              <a:buFont typeface="Wingdings" pitchFamily="2" charset="2"/>
              <a:buChar char="Ø"/>
            </a:pPr>
            <a:endParaRPr lang="es-ES" dirty="0">
              <a:latin typeface="Arial" panose="020B0604020202020204" pitchFamily="34" charset="0"/>
              <a:cs typeface="Arial" panose="020B0604020202020204" pitchFamily="34" charset="0"/>
            </a:endParaRPr>
          </a:p>
          <a:p>
            <a:pPr algn="just"/>
            <a:r>
              <a:rPr lang="es-ES" dirty="0">
                <a:latin typeface="Arial" panose="020B0604020202020204" pitchFamily="34" charset="0"/>
                <a:cs typeface="Arial" panose="020B0604020202020204" pitchFamily="34" charset="0"/>
              </a:rPr>
              <a:t>Nota: Los servicios de reinstalación se realizarán únicamente en el laboratorio, para ello se deben enviar los equipos a nuestras oficinas, también contamos con servicio de recolección puerta a puerta por un costo adicional. </a:t>
            </a:r>
            <a:r>
              <a:rPr lang="es-MX" dirty="0">
                <a:latin typeface="Arial"/>
                <a:cs typeface="Arial"/>
                <a:hlinkClick r:id="rId2"/>
              </a:rPr>
              <a:t>https://reparame.com.co/inicio/Listado-de-precios-servicios.pdf</a:t>
            </a:r>
            <a:endParaRPr lang="es-MX" dirty="0">
              <a:latin typeface="Arial"/>
              <a:cs typeface="Arial"/>
            </a:endParaRPr>
          </a:p>
          <a:p>
            <a:pPr marL="0" lvl="1" algn="just"/>
            <a:endParaRPr lang="es-CO" b="1" dirty="0">
              <a:solidFill>
                <a:srgbClr val="002060"/>
              </a:solidFill>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A6D622B5-05DF-5C04-EC66-2F9184F0DCA3}"/>
              </a:ext>
            </a:extLst>
          </p:cNvPr>
          <p:cNvSpPr txBox="1"/>
          <p:nvPr/>
        </p:nvSpPr>
        <p:spPr>
          <a:xfrm>
            <a:off x="3638099" y="665922"/>
            <a:ext cx="7402757" cy="923330"/>
          </a:xfrm>
          <a:prstGeom prst="rect">
            <a:avLst/>
          </a:prstGeom>
          <a:noFill/>
        </p:spPr>
        <p:txBody>
          <a:bodyPr wrap="square" rtlCol="0">
            <a:spAutoFit/>
          </a:bodyPr>
          <a:lstStyle/>
          <a:p>
            <a:pPr algn="r"/>
            <a:r>
              <a:rPr lang="es-ES" sz="5400" b="1" dirty="0">
                <a:solidFill>
                  <a:srgbClr val="002060"/>
                </a:solidFill>
                <a:latin typeface="Arial" panose="020B0604020202020204" pitchFamily="34" charset="0"/>
                <a:cs typeface="Arial" panose="020B0604020202020204" pitchFamily="34" charset="0"/>
              </a:rPr>
              <a:t>Importante</a:t>
            </a:r>
          </a:p>
        </p:txBody>
      </p:sp>
      <p:pic>
        <p:nvPicPr>
          <p:cNvPr id="5" name="Imagen 4" descr="Logotipo&#10;&#10;Descripción generada automáticamente">
            <a:extLst>
              <a:ext uri="{FF2B5EF4-FFF2-40B4-BE49-F238E27FC236}">
                <a16:creationId xmlns:a16="http://schemas.microsoft.com/office/drawing/2014/main" id="{AA9FEF30-2CC1-16AB-4C3B-C806B549E5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31275889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descr="Dibujo de arte de línea continua de hombre de negocios y discusión de mujer  de negocios">
            <a:extLst>
              <a:ext uri="{FF2B5EF4-FFF2-40B4-BE49-F238E27FC236}">
                <a16:creationId xmlns:a16="http://schemas.microsoft.com/office/drawing/2014/main" id="{E681FBAC-1430-C79F-C580-5486D960687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486" t="19907" r="10383" b="25391"/>
          <a:stretch/>
        </p:blipFill>
        <p:spPr bwMode="auto">
          <a:xfrm>
            <a:off x="4577462" y="1125969"/>
            <a:ext cx="4718305" cy="2761488"/>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n 1" descr="Logotipo&#10;&#10;Descripción generada automáticamente">
            <a:extLst>
              <a:ext uri="{FF2B5EF4-FFF2-40B4-BE49-F238E27FC236}">
                <a16:creationId xmlns:a16="http://schemas.microsoft.com/office/drawing/2014/main" id="{8A660551-DC1D-F0F0-7294-09E642EA54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
        <p:nvSpPr>
          <p:cNvPr id="3" name="CuadroTexto 2">
            <a:extLst>
              <a:ext uri="{FF2B5EF4-FFF2-40B4-BE49-F238E27FC236}">
                <a16:creationId xmlns:a16="http://schemas.microsoft.com/office/drawing/2014/main" id="{915342F7-25E5-3790-BE02-EC29E3DC2A35}"/>
              </a:ext>
            </a:extLst>
          </p:cNvPr>
          <p:cNvSpPr txBox="1"/>
          <p:nvPr/>
        </p:nvSpPr>
        <p:spPr>
          <a:xfrm>
            <a:off x="1234256" y="4532262"/>
            <a:ext cx="4524375" cy="2492990"/>
          </a:xfrm>
          <a:prstGeom prst="rect">
            <a:avLst/>
          </a:prstGeom>
          <a:noFill/>
        </p:spPr>
        <p:txBody>
          <a:bodyPr wrap="square" rtlCol="0">
            <a:spAutoFit/>
          </a:bodyPr>
          <a:lstStyle/>
          <a:p>
            <a:r>
              <a:rPr lang="es-CO" sz="2600" dirty="0">
                <a:hlinkClick r:id="rId5">
                  <a:extLst>
                    <a:ext uri="{A12FA001-AC4F-418D-AE19-62706E023703}">
                      <ahyp:hlinkClr xmlns:ahyp="http://schemas.microsoft.com/office/drawing/2018/hyperlinkcolor" val="tx"/>
                    </a:ext>
                  </a:extLst>
                </a:hlinkClick>
              </a:rPr>
              <a:t>https://reparame.com.co</a:t>
            </a:r>
            <a:endParaRPr lang="es-CO" sz="2600" dirty="0"/>
          </a:p>
          <a:p>
            <a:r>
              <a:rPr lang="es-CO" sz="2600" dirty="0"/>
              <a:t>  </a:t>
            </a:r>
          </a:p>
          <a:p>
            <a:r>
              <a:rPr lang="es-CO" sz="2600" dirty="0">
                <a:hlinkClick r:id="rId6">
                  <a:extLst>
                    <a:ext uri="{A12FA001-AC4F-418D-AE19-62706E023703}">
                      <ahyp:hlinkClr xmlns:ahyp="http://schemas.microsoft.com/office/drawing/2018/hyperlinkcolor" val="tx"/>
                    </a:ext>
                  </a:extLst>
                </a:hlinkClick>
              </a:rPr>
              <a:t>ventas@reparame.com.co</a:t>
            </a:r>
            <a:r>
              <a:rPr lang="es-CO" sz="2600" dirty="0"/>
              <a:t> </a:t>
            </a:r>
          </a:p>
          <a:p>
            <a:endParaRPr lang="es-CO" sz="2600" dirty="0"/>
          </a:p>
          <a:p>
            <a:r>
              <a:rPr lang="es-CO" sz="2600" dirty="0">
                <a:hlinkClick r:id="rId7">
                  <a:extLst>
                    <a:ext uri="{A12FA001-AC4F-418D-AE19-62706E023703}">
                      <ahyp:hlinkClr xmlns:ahyp="http://schemas.microsoft.com/office/drawing/2018/hyperlinkcolor" val="tx"/>
                    </a:ext>
                  </a:extLst>
                </a:hlinkClick>
              </a:rPr>
              <a:t>3167492855</a:t>
            </a:r>
            <a:endParaRPr lang="es-CO" sz="2600" dirty="0"/>
          </a:p>
          <a:p>
            <a:endParaRPr lang="es-CO" sz="2600" dirty="0"/>
          </a:p>
        </p:txBody>
      </p:sp>
      <p:sp>
        <p:nvSpPr>
          <p:cNvPr id="7" name="CuadroTexto 6">
            <a:extLst>
              <a:ext uri="{FF2B5EF4-FFF2-40B4-BE49-F238E27FC236}">
                <a16:creationId xmlns:a16="http://schemas.microsoft.com/office/drawing/2014/main" id="{C80B9A0E-EF95-BD71-432A-E447EE857919}"/>
              </a:ext>
            </a:extLst>
          </p:cNvPr>
          <p:cNvSpPr txBox="1"/>
          <p:nvPr/>
        </p:nvSpPr>
        <p:spPr>
          <a:xfrm>
            <a:off x="1186630" y="2028825"/>
            <a:ext cx="3152776" cy="707886"/>
          </a:xfrm>
          <a:prstGeom prst="rect">
            <a:avLst/>
          </a:prstGeom>
          <a:noFill/>
        </p:spPr>
        <p:txBody>
          <a:bodyPr wrap="square" rtlCol="0">
            <a:spAutoFit/>
          </a:bodyPr>
          <a:lstStyle/>
          <a:p>
            <a:pPr algn="ctr"/>
            <a:r>
              <a:rPr lang="es-CO" sz="4000" dirty="0"/>
              <a:t>Gracias</a:t>
            </a:r>
          </a:p>
        </p:txBody>
      </p:sp>
      <p:pic>
        <p:nvPicPr>
          <p:cNvPr id="1032" name="Picture 8">
            <a:extLst>
              <a:ext uri="{FF2B5EF4-FFF2-40B4-BE49-F238E27FC236}">
                <a16:creationId xmlns:a16="http://schemas.microsoft.com/office/drawing/2014/main" id="{38BE27AE-709F-F5C0-F9DE-CC5F57D9E6F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1356" y="4657724"/>
            <a:ext cx="352425" cy="3524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Email Icons PNG">
            <a:extLst>
              <a:ext uri="{FF2B5EF4-FFF2-40B4-BE49-F238E27FC236}">
                <a16:creationId xmlns:a16="http://schemas.microsoft.com/office/drawing/2014/main" id="{BDDC803E-432A-49CF-C684-C1600BEEF86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91168" y="5471773"/>
            <a:ext cx="352800" cy="25195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Whatsapp logo - Iconos Social Media y Logos">
            <a:extLst>
              <a:ext uri="{FF2B5EF4-FFF2-40B4-BE49-F238E27FC236}">
                <a16:creationId xmlns:a16="http://schemas.microsoft.com/office/drawing/2014/main" id="{2352C084-61CF-42B2-F88C-0C535522F020}"/>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10937" t="11328" r="11328" b="9960"/>
          <a:stretch/>
        </p:blipFill>
        <p:spPr bwMode="auto">
          <a:xfrm>
            <a:off x="891168" y="6185355"/>
            <a:ext cx="352800" cy="357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54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B75914-18BF-A4A3-5AAE-8D07FF429F93}"/>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E340C723-7692-838F-3DA7-0651D226C3C6}"/>
              </a:ext>
            </a:extLst>
          </p:cNvPr>
          <p:cNvSpPr txBox="1"/>
          <p:nvPr/>
        </p:nvSpPr>
        <p:spPr>
          <a:xfrm>
            <a:off x="609335" y="1275217"/>
            <a:ext cx="10540109" cy="5755422"/>
          </a:xfrm>
          <a:prstGeom prst="rect">
            <a:avLst/>
          </a:prstGeom>
          <a:noFill/>
        </p:spPr>
        <p:txBody>
          <a:bodyPr wrap="square" lIns="91440" tIns="45720" rIns="91440" bIns="45720" rtlCol="0" anchor="t">
            <a:spAutoFit/>
          </a:bodyPr>
          <a:lstStyle/>
          <a:p>
            <a:pPr algn="just"/>
            <a:r>
              <a:rPr lang="es-MX" dirty="0">
                <a:latin typeface="Arial"/>
                <a:cs typeface="Arial"/>
              </a:rPr>
              <a:t>El Soporte IT, o Soporte de Tecnología de la Información, es un servicio que ofrece asistencia y soluciones a problemas puntuales relacionados con el área de tecnología de una empresa, con el fin de mantener y prolongar el funcionamiento previamente establecido, esto incluye asistencia en la configuración, actualizaciones, mantenimiento de hardware y software, promueve que los sistemas y redes de una empresa funcionen de manera óptima. El soporte IT puede ser brindado por un equipo de profesionales IT a través de un departamento de Soporte, mesa de ayuda, una línea telefónica o canales en línea.</a:t>
            </a:r>
          </a:p>
          <a:p>
            <a:pPr algn="just"/>
            <a:endParaRPr lang="es-CO" sz="2000" dirty="0">
              <a:latin typeface="Arial" panose="020B0604020202020204" pitchFamily="34" charset="0"/>
              <a:cs typeface="Arial" panose="020B0604020202020204" pitchFamily="34" charset="0"/>
            </a:endParaRPr>
          </a:p>
          <a:p>
            <a:pPr algn="just"/>
            <a:r>
              <a:rPr lang="es-CO" sz="2400" b="1" dirty="0">
                <a:solidFill>
                  <a:srgbClr val="002060"/>
                </a:solidFill>
              </a:rPr>
              <a:t>¿Y entonces que son los Servicios IT?</a:t>
            </a:r>
          </a:p>
          <a:p>
            <a:pPr algn="just"/>
            <a:endParaRPr lang="es-CO" sz="1000"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Son un concepto más amplio que abarca toda la gama de servicios relacionados con la tecnología de la información dentro de una empresa, aborda las necesidades tecnológicas de una compañía de forma integral, incluyendo la planificación estratégica, la gestión de la infraestructura, la implementación de nuevas tecnologías, la seguridad cibernética, mientras que el Soporte IT se enfoca específicamente en la asistencia técnica para resolver problemas inmediatos y mantener el funcionamiento de los sistemas a cargo de los profesionales que gestionan los Servicios IT. </a:t>
            </a:r>
          </a:p>
          <a:p>
            <a:pPr algn="just"/>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En ReparaMe somos claros y queremos que sepas que igualmente podemos prestar Servicios IT, por favor consúltanos para mas información. </a:t>
            </a:r>
            <a:r>
              <a:rPr lang="es-MX" dirty="0">
                <a:latin typeface="Arial" panose="020B0604020202020204" pitchFamily="34" charset="0"/>
                <a:cs typeface="Arial" panose="020B0604020202020204" pitchFamily="34" charset="0"/>
                <a:hlinkClick r:id="rId2"/>
              </a:rPr>
              <a:t>ventas@reparame.com.co</a:t>
            </a:r>
            <a:endParaRPr lang="es-MX" dirty="0">
              <a:latin typeface="Arial" panose="020B0604020202020204" pitchFamily="34" charset="0"/>
              <a:cs typeface="Arial" panose="020B0604020202020204" pitchFamily="34" charset="0"/>
            </a:endParaRPr>
          </a:p>
          <a:p>
            <a:pPr algn="just"/>
            <a:endParaRPr lang="es-CO" dirty="0">
              <a:latin typeface="Arial"/>
              <a:cs typeface="Arial"/>
            </a:endParaRPr>
          </a:p>
        </p:txBody>
      </p:sp>
      <p:sp>
        <p:nvSpPr>
          <p:cNvPr id="3" name="CuadroTexto 2">
            <a:extLst>
              <a:ext uri="{FF2B5EF4-FFF2-40B4-BE49-F238E27FC236}">
                <a16:creationId xmlns:a16="http://schemas.microsoft.com/office/drawing/2014/main" id="{17DCCA28-1B84-9506-3BAC-97FFA5BC70AC}"/>
              </a:ext>
            </a:extLst>
          </p:cNvPr>
          <p:cNvSpPr txBox="1"/>
          <p:nvPr/>
        </p:nvSpPr>
        <p:spPr>
          <a:xfrm>
            <a:off x="4007090" y="388463"/>
            <a:ext cx="7142354" cy="923330"/>
          </a:xfrm>
          <a:prstGeom prst="rect">
            <a:avLst/>
          </a:prstGeom>
          <a:noFill/>
        </p:spPr>
        <p:txBody>
          <a:bodyPr wrap="square" rtlCol="0">
            <a:spAutoFit/>
          </a:bodyPr>
          <a:lstStyle/>
          <a:p>
            <a:pPr algn="r"/>
            <a:r>
              <a:rPr lang="es-CO" sz="5400" b="1" dirty="0">
                <a:solidFill>
                  <a:srgbClr val="002060"/>
                </a:solidFill>
                <a:latin typeface="ITC Avant Garde Gothic Pro Book"/>
              </a:rPr>
              <a:t>¿Que es el Soporte IT?</a:t>
            </a:r>
            <a:endParaRPr lang="es-CO" sz="4400" b="1" dirty="0">
              <a:solidFill>
                <a:srgbClr val="002060"/>
              </a:solidFill>
              <a:latin typeface="ITC Avant Garde Gothic Pro Book"/>
            </a:endParaRPr>
          </a:p>
        </p:txBody>
      </p:sp>
      <p:pic>
        <p:nvPicPr>
          <p:cNvPr id="5" name="Imagen 4" descr="Logotipo&#10;&#10;Descripción generada automáticamente">
            <a:extLst>
              <a:ext uri="{FF2B5EF4-FFF2-40B4-BE49-F238E27FC236}">
                <a16:creationId xmlns:a16="http://schemas.microsoft.com/office/drawing/2014/main" id="{F5BE5927-DD78-06D9-86CF-04B5BC91DF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4174719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25C94-BAEB-DCFF-E211-885A91C4674A}"/>
            </a:ext>
          </a:extLst>
        </p:cNvPr>
        <p:cNvGrpSpPr/>
        <p:nvPr/>
      </p:nvGrpSpPr>
      <p:grpSpPr>
        <a:xfrm>
          <a:off x="0" y="0"/>
          <a:ext cx="0" cy="0"/>
          <a:chOff x="0" y="0"/>
          <a:chExt cx="0" cy="0"/>
        </a:xfrm>
      </p:grpSpPr>
      <p:sp>
        <p:nvSpPr>
          <p:cNvPr id="2" name="CuadroTexto 1">
            <a:extLst>
              <a:ext uri="{FF2B5EF4-FFF2-40B4-BE49-F238E27FC236}">
                <a16:creationId xmlns:a16="http://schemas.microsoft.com/office/drawing/2014/main" id="{24612837-5293-BA66-1880-60790CA641C0}"/>
              </a:ext>
            </a:extLst>
          </p:cNvPr>
          <p:cNvSpPr txBox="1"/>
          <p:nvPr/>
        </p:nvSpPr>
        <p:spPr>
          <a:xfrm>
            <a:off x="876000" y="826286"/>
            <a:ext cx="10440000" cy="6678751"/>
          </a:xfrm>
          <a:prstGeom prst="rect">
            <a:avLst/>
          </a:prstGeom>
          <a:noFill/>
        </p:spPr>
        <p:txBody>
          <a:bodyPr wrap="square" lIns="91440" tIns="45720" rIns="91440" bIns="45720" rtlCol="0" anchor="t">
            <a:spAutoFit/>
          </a:bodyPr>
          <a:lstStyle/>
          <a:p>
            <a:pPr algn="just"/>
            <a:r>
              <a:rPr lang="es-MX" dirty="0">
                <a:latin typeface="Arial"/>
                <a:cs typeface="Arial"/>
              </a:rPr>
              <a:t>Es la clasificación de un profesional según su experiencia, conocimiento y habilidades en un determinado campo. En ReparaMe contamos con los siguientes niveles: </a:t>
            </a:r>
            <a:r>
              <a:rPr lang="es-MX" dirty="0" err="1">
                <a:latin typeface="Arial"/>
                <a:cs typeface="Arial"/>
              </a:rPr>
              <a:t>Trainee</a:t>
            </a:r>
            <a:r>
              <a:rPr lang="es-MX" dirty="0">
                <a:latin typeface="Arial"/>
                <a:cs typeface="Arial"/>
              </a:rPr>
              <a:t>, Junior, Semi Senior, Senior y Senior </a:t>
            </a:r>
            <a:r>
              <a:rPr lang="es-MX" dirty="0" err="1">
                <a:latin typeface="Arial"/>
                <a:cs typeface="Arial"/>
              </a:rPr>
              <a:t>Advanced</a:t>
            </a:r>
            <a:r>
              <a:rPr lang="es-MX" dirty="0">
                <a:latin typeface="Arial"/>
                <a:cs typeface="Arial"/>
              </a:rPr>
              <a:t>, los cuales indican el nivel de responsabilidad y el rango que tiene cada uno y como pueden afrontar los diferentes desafíos y necesidades de las empresas a las que les prestamos nuestros servicios.</a:t>
            </a:r>
          </a:p>
          <a:p>
            <a:pPr algn="just"/>
            <a:endParaRPr lang="es-MX" sz="400" dirty="0">
              <a:latin typeface="Arial"/>
              <a:cs typeface="Arial"/>
            </a:endParaRPr>
          </a:p>
          <a:p>
            <a:pPr algn="just"/>
            <a:endParaRPr lang="es-MX" sz="400" dirty="0">
              <a:latin typeface="Arial"/>
              <a:cs typeface="Arial"/>
            </a:endParaRPr>
          </a:p>
          <a:p>
            <a:pPr algn="just"/>
            <a:r>
              <a:rPr lang="es-MX" b="1" i="1" dirty="0">
                <a:latin typeface="Arial"/>
                <a:cs typeface="Arial"/>
              </a:rPr>
              <a:t>Trainee o Novato: 0 a 1 año.</a:t>
            </a:r>
          </a:p>
          <a:p>
            <a:pPr algn="just"/>
            <a:r>
              <a:rPr lang="es-MX" dirty="0">
                <a:latin typeface="Arial"/>
                <a:cs typeface="Arial"/>
              </a:rPr>
              <a:t>En entrenamiento, con poca o ninguna experiencia, aprendiendo las bases de la profesión.</a:t>
            </a:r>
          </a:p>
          <a:p>
            <a:pPr algn="just"/>
            <a:endParaRPr lang="es-MX" sz="400" dirty="0">
              <a:latin typeface="Arial"/>
              <a:cs typeface="Arial"/>
            </a:endParaRPr>
          </a:p>
          <a:p>
            <a:pPr algn="just"/>
            <a:r>
              <a:rPr lang="es-MX" b="1" i="1" dirty="0">
                <a:latin typeface="Arial"/>
                <a:cs typeface="Arial"/>
              </a:rPr>
              <a:t>Junior: 1 a 2 años.</a:t>
            </a:r>
          </a:p>
          <a:p>
            <a:pPr algn="just"/>
            <a:r>
              <a:rPr lang="es-MX" dirty="0"/>
              <a:t>Primeros años de experiencia, requiere supervisión para completar tareas.</a:t>
            </a:r>
          </a:p>
          <a:p>
            <a:pPr algn="just"/>
            <a:endParaRPr lang="es-MX" sz="400" dirty="0">
              <a:latin typeface="Arial"/>
              <a:cs typeface="Arial"/>
            </a:endParaRPr>
          </a:p>
          <a:p>
            <a:pPr algn="just"/>
            <a:r>
              <a:rPr lang="es-MX" b="1" i="1" dirty="0">
                <a:latin typeface="Arial"/>
                <a:cs typeface="Arial"/>
              </a:rPr>
              <a:t>Semi-Senior: 2 a 6 años</a:t>
            </a:r>
          </a:p>
          <a:p>
            <a:pPr algn="just"/>
            <a:r>
              <a:rPr lang="es-MX" dirty="0">
                <a:latin typeface="Arial"/>
                <a:cs typeface="Arial"/>
              </a:rPr>
              <a:t>Con experiencia intermedia, trabajan de manera más autónoma pero aún necesitan orientación.</a:t>
            </a:r>
          </a:p>
          <a:p>
            <a:pPr algn="just"/>
            <a:endParaRPr lang="es-MX" sz="400" dirty="0">
              <a:latin typeface="Arial"/>
              <a:cs typeface="Arial"/>
            </a:endParaRPr>
          </a:p>
          <a:p>
            <a:pPr algn="just"/>
            <a:r>
              <a:rPr lang="es-MX" b="1" i="1" dirty="0">
                <a:latin typeface="Arial"/>
                <a:cs typeface="Arial"/>
              </a:rPr>
              <a:t>Senior: 6 a 8 años</a:t>
            </a:r>
          </a:p>
          <a:p>
            <a:pPr algn="just"/>
            <a:r>
              <a:rPr lang="es-MX" dirty="0">
                <a:latin typeface="Arial"/>
                <a:cs typeface="Arial"/>
              </a:rPr>
              <a:t>Profesionales con amplia experiencia y capacidad para tomar decisiones clave.</a:t>
            </a:r>
          </a:p>
          <a:p>
            <a:pPr algn="just"/>
            <a:endParaRPr lang="es-MX" sz="400" dirty="0">
              <a:latin typeface="Arial"/>
              <a:cs typeface="Arial"/>
            </a:endParaRPr>
          </a:p>
          <a:p>
            <a:pPr algn="just"/>
            <a:r>
              <a:rPr lang="es-MX" b="1" i="1" dirty="0">
                <a:latin typeface="Arial"/>
                <a:cs typeface="Arial"/>
              </a:rPr>
              <a:t>Senior </a:t>
            </a:r>
            <a:r>
              <a:rPr lang="es-MX" b="1" i="1" dirty="0" err="1">
                <a:latin typeface="Arial"/>
                <a:cs typeface="Arial"/>
              </a:rPr>
              <a:t>Advanced</a:t>
            </a:r>
            <a:r>
              <a:rPr lang="es-MX" b="1" i="1" dirty="0">
                <a:latin typeface="Arial"/>
                <a:cs typeface="Arial"/>
              </a:rPr>
              <a:t>: mas de 8 años</a:t>
            </a:r>
          </a:p>
          <a:p>
            <a:pPr algn="just"/>
            <a:r>
              <a:rPr lang="es-MX" dirty="0">
                <a:latin typeface="Arial"/>
                <a:cs typeface="Arial"/>
              </a:rPr>
              <a:t>Son especialistas altamente capacitados que no solo dominan su campo, sino que también tienen una visión estratégica y pueden liderar equipos de alto rendimiento o soluciones complejas.</a:t>
            </a:r>
          </a:p>
          <a:p>
            <a:pPr algn="just"/>
            <a:endParaRPr lang="es-MX" sz="400" dirty="0">
              <a:latin typeface="Arial"/>
              <a:cs typeface="Arial"/>
            </a:endParaRPr>
          </a:p>
          <a:p>
            <a:pPr algn="just"/>
            <a:r>
              <a:rPr lang="es-MX" b="1" dirty="0">
                <a:latin typeface="Arial"/>
                <a:cs typeface="Arial"/>
              </a:rPr>
              <a:t>Aliados estratégicos:</a:t>
            </a:r>
          </a:p>
          <a:p>
            <a:pPr algn="just"/>
            <a:r>
              <a:rPr lang="es-MX" dirty="0">
                <a:latin typeface="Arial"/>
                <a:cs typeface="Arial"/>
              </a:rPr>
              <a:t>No son incluidos en los niveles de Seniority, pero es importante mencionarlos, ya que son empresas o individuos con conocimientos específicos para determinada labor, fuera de nuestros estándares.</a:t>
            </a:r>
          </a:p>
          <a:p>
            <a:pPr algn="just"/>
            <a:endParaRPr lang="es-MX" dirty="0">
              <a:latin typeface="Arial"/>
              <a:cs typeface="Arial"/>
            </a:endParaRPr>
          </a:p>
          <a:p>
            <a:pPr algn="just"/>
            <a:endParaRPr lang="es-CO" sz="2000" dirty="0">
              <a:latin typeface="Arial" panose="020B0604020202020204" pitchFamily="34" charset="0"/>
              <a:cs typeface="Arial" panose="020B0604020202020204" pitchFamily="34" charset="0"/>
            </a:endParaRPr>
          </a:p>
          <a:p>
            <a:pPr algn="just"/>
            <a:endParaRPr lang="es-CO" sz="20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DFE032CB-F60B-4730-EBEB-D58C06CCC921}"/>
              </a:ext>
            </a:extLst>
          </p:cNvPr>
          <p:cNvSpPr txBox="1"/>
          <p:nvPr/>
        </p:nvSpPr>
        <p:spPr>
          <a:xfrm>
            <a:off x="2320414" y="84425"/>
            <a:ext cx="9250698" cy="923330"/>
          </a:xfrm>
          <a:prstGeom prst="rect">
            <a:avLst/>
          </a:prstGeom>
          <a:noFill/>
        </p:spPr>
        <p:txBody>
          <a:bodyPr wrap="square" rtlCol="0">
            <a:spAutoFit/>
          </a:bodyPr>
          <a:lstStyle/>
          <a:p>
            <a:pPr algn="r"/>
            <a:r>
              <a:rPr lang="es-CO" sz="5400" b="1" dirty="0">
                <a:solidFill>
                  <a:srgbClr val="002060"/>
                </a:solidFill>
                <a:latin typeface="ITC Avant Garde Gothic Pro Book"/>
              </a:rPr>
              <a:t>¿Que son los niveles Seniority?</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7021E0BE-3E6F-1E2D-1F59-2721AD2AD4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14834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10001" y="1674665"/>
            <a:ext cx="10440000" cy="5970865"/>
          </a:xfrm>
          <a:prstGeom prst="rect">
            <a:avLst/>
          </a:prstGeom>
          <a:noFill/>
        </p:spPr>
        <p:txBody>
          <a:bodyPr wrap="square" lIns="91440" tIns="45720" rIns="91440" bIns="45720" rtlCol="0" anchor="t">
            <a:spAutoFit/>
          </a:bodyPr>
          <a:lstStyle/>
          <a:p>
            <a:pPr algn="just"/>
            <a:r>
              <a:rPr lang="es-MX" dirty="0">
                <a:latin typeface="Arial"/>
                <a:cs typeface="Arial"/>
              </a:rPr>
              <a:t>En IT existen cinco niveles de soporte técnico que van desde resolución de incidencias básicas hasta programación y desarrollos a medida.</a:t>
            </a:r>
          </a:p>
          <a:p>
            <a:pPr algn="just"/>
            <a:endParaRPr lang="es-MX" dirty="0">
              <a:latin typeface="Arial"/>
              <a:cs typeface="Arial"/>
            </a:endParaRPr>
          </a:p>
          <a:p>
            <a:pPr algn="just"/>
            <a:r>
              <a:rPr lang="es-MX" dirty="0">
                <a:latin typeface="Arial"/>
                <a:cs typeface="Arial"/>
              </a:rPr>
              <a:t>Estos niveles permiten clasificar a nuestros agentes según su experiencia y habilidades (Niveles de Seniority), para así asignarlos a las tareas que tu empresa necesita.</a:t>
            </a:r>
          </a:p>
          <a:p>
            <a:pPr algn="just"/>
            <a:endParaRPr lang="es-MX" dirty="0">
              <a:latin typeface="Arial"/>
              <a:cs typeface="Arial"/>
            </a:endParaRPr>
          </a:p>
          <a:p>
            <a:pPr algn="just"/>
            <a:r>
              <a:rPr lang="es-MX" dirty="0">
                <a:latin typeface="Arial"/>
                <a:cs typeface="Arial"/>
              </a:rPr>
              <a:t>Cada nivel aborda problemas específicos, desde configuración simple de Hardware y Software hasta reparación de servidores, soporte de aplicaciones y desarrollo de soluciones.</a:t>
            </a:r>
          </a:p>
          <a:p>
            <a:pPr algn="just"/>
            <a:endParaRPr lang="es-MX" dirty="0">
              <a:latin typeface="Arial"/>
              <a:cs typeface="Arial"/>
            </a:endParaRPr>
          </a:p>
          <a:p>
            <a:pPr algn="just"/>
            <a:r>
              <a:rPr lang="es-MX" dirty="0">
                <a:latin typeface="Arial"/>
                <a:cs typeface="Arial"/>
              </a:rPr>
              <a:t>Podemos brindarte asesoría y acompañamiento en los distintos procesos internos de tu organización, contamos con personal capacitado y aliados estratégicos con los cuales abarcamos todos los niveles de </a:t>
            </a:r>
            <a:r>
              <a:rPr lang="es-MX" dirty="0" err="1">
                <a:latin typeface="Arial"/>
                <a:cs typeface="Arial"/>
              </a:rPr>
              <a:t>Seniority</a:t>
            </a:r>
            <a:r>
              <a:rPr lang="es-MX" dirty="0">
                <a:latin typeface="Arial"/>
                <a:cs typeface="Arial"/>
              </a:rPr>
              <a:t> IT, para esta solución, hemos dispuesto varias opciones para que escojas según la necesidad de tu empresa.</a:t>
            </a:r>
          </a:p>
          <a:p>
            <a:pPr algn="just"/>
            <a:endParaRPr lang="es-MX" dirty="0">
              <a:latin typeface="Arial"/>
              <a:cs typeface="Arial"/>
            </a:endParaRPr>
          </a:p>
          <a:p>
            <a:pPr algn="just"/>
            <a:r>
              <a:rPr lang="es-MX" b="1" dirty="0">
                <a:latin typeface="Arial"/>
                <a:cs typeface="Arial"/>
              </a:rPr>
              <a:t>Es importante para el entendimiento del presente documento: </a:t>
            </a:r>
          </a:p>
          <a:p>
            <a:pPr algn="just"/>
            <a:r>
              <a:rPr lang="es-MX" dirty="0">
                <a:latin typeface="Arial"/>
                <a:cs typeface="Arial"/>
              </a:rPr>
              <a:t>Puedes verificar los precios, servicios y sus correspondientes niveles de atención ingresando a: </a:t>
            </a:r>
            <a:r>
              <a:rPr lang="es-MX" dirty="0">
                <a:latin typeface="Arial"/>
                <a:cs typeface="Arial"/>
                <a:hlinkClick r:id="rId2"/>
              </a:rPr>
              <a:t>https://reparame.com.co/inicio/Listado-de-precios-servicios.pdf</a:t>
            </a:r>
            <a:endParaRPr lang="es-MX" dirty="0">
              <a:latin typeface="Arial"/>
              <a:cs typeface="Arial"/>
            </a:endParaRPr>
          </a:p>
          <a:p>
            <a:pPr algn="just"/>
            <a:endParaRPr lang="es-MX" dirty="0">
              <a:latin typeface="Arial"/>
              <a:cs typeface="Arial"/>
            </a:endParaRPr>
          </a:p>
          <a:p>
            <a:pPr algn="just"/>
            <a:endParaRPr lang="es-MX" dirty="0">
              <a:latin typeface="Arial"/>
              <a:cs typeface="Arial"/>
            </a:endParaRPr>
          </a:p>
          <a:p>
            <a:pPr algn="just"/>
            <a:endParaRPr lang="es-CO" sz="2000" dirty="0">
              <a:latin typeface="Arial" panose="020B0604020202020204" pitchFamily="34" charset="0"/>
              <a:cs typeface="Arial" panose="020B0604020202020204" pitchFamily="34" charset="0"/>
            </a:endParaRPr>
          </a:p>
          <a:p>
            <a:pPr algn="just"/>
            <a:endParaRPr lang="es-CO" sz="20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3252356" y="646782"/>
            <a:ext cx="7797646" cy="923330"/>
          </a:xfrm>
          <a:prstGeom prst="rect">
            <a:avLst/>
          </a:prstGeom>
          <a:noFill/>
        </p:spPr>
        <p:txBody>
          <a:bodyPr wrap="square" rtlCol="0">
            <a:spAutoFit/>
          </a:bodyPr>
          <a:lstStyle/>
          <a:p>
            <a:pPr algn="r"/>
            <a:r>
              <a:rPr lang="es-CO" sz="5400" b="1" dirty="0">
                <a:solidFill>
                  <a:srgbClr val="002060"/>
                </a:solidFill>
                <a:latin typeface="ITC Avant Garde Gothic Pro Book"/>
              </a:rPr>
              <a:t>Descripción de Soporte IT </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A95F35B3-FD77-4AC0-0739-0C6FC4A06F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2663295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00857" y="1596793"/>
            <a:ext cx="10440000" cy="4478149"/>
          </a:xfrm>
          <a:prstGeom prst="rect">
            <a:avLst/>
          </a:prstGeom>
          <a:noFill/>
        </p:spPr>
        <p:txBody>
          <a:bodyPr wrap="square" lIns="91440" tIns="45720" rIns="91440" bIns="45720" rtlCol="0" anchor="t">
            <a:spAutoFit/>
          </a:bodyPr>
          <a:lstStyle/>
          <a:p>
            <a:pPr algn="just"/>
            <a:r>
              <a:rPr lang="es-MX" dirty="0">
                <a:latin typeface="Arial"/>
                <a:cs typeface="Arial"/>
              </a:rPr>
              <a:t>Nuestro laboratorio ubicado en la ciudad de Bogotá cuenta con personal técnico capacitado en:</a:t>
            </a:r>
          </a:p>
          <a:p>
            <a:pPr algn="just"/>
            <a:endParaRPr lang="es-MX" sz="900" dirty="0">
              <a:latin typeface="Arial"/>
              <a:cs typeface="Arial"/>
            </a:endParaRPr>
          </a:p>
          <a:p>
            <a:pPr algn="just"/>
            <a:r>
              <a:rPr lang="es-MX" b="1" dirty="0">
                <a:latin typeface="Arial"/>
                <a:cs typeface="Arial"/>
              </a:rPr>
              <a:t>Reparación de computadores, portátiles y servidores: </a:t>
            </a:r>
            <a:r>
              <a:rPr lang="es-MX" dirty="0">
                <a:latin typeface="Arial"/>
                <a:cs typeface="Arial"/>
              </a:rPr>
              <a:t>Llevamos la reparación a otro nivel, pasamos de simples formateos y cambio de piezas, a reparación con </a:t>
            </a:r>
            <a:r>
              <a:rPr lang="es-MX" dirty="0" err="1">
                <a:latin typeface="Arial"/>
                <a:cs typeface="Arial"/>
              </a:rPr>
              <a:t>microsoldadura</a:t>
            </a:r>
            <a:r>
              <a:rPr lang="es-MX" dirty="0">
                <a:latin typeface="Arial"/>
                <a:cs typeface="Arial"/>
              </a:rPr>
              <a:t>, si tus equipos ya pasaron la garantía o el proveedor te excluye esta es tu mejor </a:t>
            </a:r>
            <a:r>
              <a:rPr lang="es-MX" dirty="0" err="1">
                <a:latin typeface="Arial"/>
                <a:cs typeface="Arial"/>
              </a:rPr>
              <a:t>opcion</a:t>
            </a:r>
            <a:r>
              <a:rPr lang="es-MX" dirty="0">
                <a:latin typeface="Arial"/>
                <a:cs typeface="Arial"/>
              </a:rPr>
              <a:t>.</a:t>
            </a:r>
          </a:p>
          <a:p>
            <a:pPr algn="just"/>
            <a:endParaRPr lang="es-MX" sz="200" dirty="0">
              <a:latin typeface="Arial"/>
              <a:cs typeface="Arial"/>
            </a:endParaRPr>
          </a:p>
          <a:p>
            <a:pPr algn="just"/>
            <a:endParaRPr lang="es-MX" sz="200" dirty="0">
              <a:latin typeface="Arial"/>
              <a:cs typeface="Arial"/>
            </a:endParaRPr>
          </a:p>
          <a:p>
            <a:pPr algn="just"/>
            <a:r>
              <a:rPr lang="es-MX" b="1" dirty="0">
                <a:latin typeface="Arial"/>
                <a:cs typeface="Arial"/>
              </a:rPr>
              <a:t>Reparación de iPhone y Celulares de gama media y alta: </a:t>
            </a:r>
            <a:r>
              <a:rPr lang="es-MX" dirty="0">
                <a:latin typeface="Arial"/>
                <a:cs typeface="Arial"/>
              </a:rPr>
              <a:t>Nuestro personal ha sido capacitado en reconocidas academias de reparación de dispositivos Apple y Smartphones.</a:t>
            </a:r>
          </a:p>
          <a:p>
            <a:pPr algn="just"/>
            <a:endParaRPr lang="es-MX" sz="200" dirty="0">
              <a:latin typeface="Arial"/>
              <a:cs typeface="Arial"/>
            </a:endParaRPr>
          </a:p>
          <a:p>
            <a:pPr algn="just"/>
            <a:r>
              <a:rPr lang="es-MX" b="1" dirty="0">
                <a:latin typeface="Arial"/>
                <a:cs typeface="Arial"/>
              </a:rPr>
              <a:t>Contamos con servicios exclusivos como: </a:t>
            </a:r>
            <a:r>
              <a:rPr lang="es-MX" dirty="0">
                <a:latin typeface="Arial"/>
                <a:cs typeface="Arial"/>
              </a:rPr>
              <a:t>Diagnostico avanzado, cambio de visores, pantallas, baterías, swap de componentes integrados SMD, </a:t>
            </a:r>
            <a:r>
              <a:rPr lang="es-MX" dirty="0" err="1">
                <a:latin typeface="Arial"/>
                <a:cs typeface="Arial"/>
              </a:rPr>
              <a:t>reballing</a:t>
            </a:r>
            <a:r>
              <a:rPr lang="es-MX" dirty="0">
                <a:latin typeface="Arial"/>
                <a:cs typeface="Arial"/>
              </a:rPr>
              <a:t> entre otros.</a:t>
            </a:r>
          </a:p>
          <a:p>
            <a:pPr algn="just"/>
            <a:endParaRPr lang="es-MX" sz="900" dirty="0">
              <a:latin typeface="Arial"/>
              <a:cs typeface="Arial"/>
            </a:endParaRPr>
          </a:p>
          <a:p>
            <a:pPr algn="just"/>
            <a:r>
              <a:rPr lang="es-MX" dirty="0">
                <a:latin typeface="Arial"/>
                <a:cs typeface="Arial"/>
              </a:rPr>
              <a:t>Nuestros técnicos e ingenieros cuentan con la capacidad para realizar proyectos de electrónica de todo tipo.</a:t>
            </a:r>
          </a:p>
          <a:p>
            <a:pPr algn="just"/>
            <a:endParaRPr lang="es-MX" sz="900" dirty="0">
              <a:latin typeface="Arial"/>
              <a:cs typeface="Arial"/>
            </a:endParaRPr>
          </a:p>
          <a:p>
            <a:pPr algn="just"/>
            <a:r>
              <a:rPr lang="es-MX" dirty="0">
                <a:latin typeface="Arial"/>
                <a:cs typeface="Arial"/>
              </a:rPr>
              <a:t>Nuestras Herramientas y software son de última generación, lo cual garantiza agilidad y efectividad en nuestras reparaciones.</a:t>
            </a:r>
          </a:p>
          <a:p>
            <a:pPr algn="just"/>
            <a:endParaRPr lang="es-MX" dirty="0">
              <a:latin typeface="Arial"/>
              <a:cs typeface="Arial"/>
            </a:endParaRPr>
          </a:p>
          <a:p>
            <a:pPr algn="just"/>
            <a:r>
              <a:rPr lang="es-MX" dirty="0">
                <a:latin typeface="Arial"/>
                <a:cs typeface="Arial"/>
              </a:rPr>
              <a:t>Consulta nuestros precios en </a:t>
            </a:r>
            <a:r>
              <a:rPr lang="es-MX" dirty="0">
                <a:latin typeface="Arial"/>
                <a:cs typeface="Arial"/>
                <a:hlinkClick r:id="rId2"/>
              </a:rPr>
              <a:t>https://reparame.com.co/inicio/reparamos/</a:t>
            </a:r>
            <a:endParaRPr lang="es-CO" sz="2000"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3638100" y="673463"/>
            <a:ext cx="7402757" cy="923330"/>
          </a:xfrm>
          <a:prstGeom prst="rect">
            <a:avLst/>
          </a:prstGeom>
          <a:noFill/>
        </p:spPr>
        <p:txBody>
          <a:bodyPr wrap="square" rtlCol="0">
            <a:spAutoFit/>
          </a:bodyPr>
          <a:lstStyle/>
          <a:p>
            <a:pPr algn="r"/>
            <a:r>
              <a:rPr lang="es-CO" sz="5400" b="1" dirty="0">
                <a:solidFill>
                  <a:srgbClr val="002060"/>
                </a:solidFill>
                <a:latin typeface="ITC Avant Garde Gothic Pro Book"/>
              </a:rPr>
              <a:t>Nuestro Laboratorio</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27E1430B-4630-113C-1370-4D2BA3AC84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469584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06617" y="1572151"/>
            <a:ext cx="10440000" cy="4278094"/>
          </a:xfrm>
          <a:prstGeom prst="rect">
            <a:avLst/>
          </a:prstGeom>
          <a:noFill/>
        </p:spPr>
        <p:txBody>
          <a:bodyPr wrap="square" lIns="91440" tIns="45720" rIns="91440" bIns="45720" rtlCol="0" anchor="t">
            <a:spAutoFit/>
          </a:bodyPr>
          <a:lstStyle/>
          <a:p>
            <a:pPr algn="just"/>
            <a:r>
              <a:rPr lang="es-CO" sz="1600" dirty="0">
                <a:latin typeface="Arial"/>
                <a:cs typeface="Arial"/>
              </a:rPr>
              <a:t>Denominado (Autoservicio)</a:t>
            </a:r>
          </a:p>
          <a:p>
            <a:pPr algn="just"/>
            <a:r>
              <a:rPr lang="es-MX" sz="1600" dirty="0">
                <a:latin typeface="Arial"/>
                <a:cs typeface="Arial"/>
              </a:rPr>
              <a:t>En este nivel, se ofrecen opciones de autoservicio sin interacción humana. Los usuarios pueden resolver sin límite de tiempo problemas básicos por sí mismos, utilizando nuestros recursos como </a:t>
            </a:r>
            <a:r>
              <a:rPr lang="es-MX" sz="1600" b="1" dirty="0">
                <a:latin typeface="Arial"/>
                <a:cs typeface="Arial"/>
              </a:rPr>
              <a:t>bases de conocimiento</a:t>
            </a:r>
            <a:r>
              <a:rPr lang="es-MX" sz="1600" dirty="0">
                <a:latin typeface="Arial"/>
                <a:cs typeface="Arial"/>
              </a:rPr>
              <a:t> y </a:t>
            </a:r>
            <a:r>
              <a:rPr lang="es-MX" sz="1600" b="1" dirty="0">
                <a:latin typeface="Arial"/>
                <a:cs typeface="Arial"/>
              </a:rPr>
              <a:t>FAQs</a:t>
            </a:r>
            <a:r>
              <a:rPr lang="es-MX" sz="1600" dirty="0">
                <a:latin typeface="Arial"/>
                <a:cs typeface="Arial"/>
              </a:rPr>
              <a:t>, adicionalmente puede optar el servicio de WhatsApp para complementar tus necesidades.</a:t>
            </a:r>
          </a:p>
          <a:p>
            <a:pPr algn="just"/>
            <a:endParaRPr lang="es-MX" sz="1600" dirty="0">
              <a:latin typeface="Arial"/>
              <a:cs typeface="Arial"/>
            </a:endParaRPr>
          </a:p>
          <a:p>
            <a:pPr algn="just"/>
            <a:r>
              <a:rPr lang="es-CO" sz="1600" dirty="0">
                <a:latin typeface="Arial"/>
                <a:cs typeface="Arial"/>
              </a:rPr>
              <a:t>Si cuentas con un pasante o practicante que administra la infraestructura de tu empresa, esta opción es ideal para tu compañía.</a:t>
            </a:r>
          </a:p>
          <a:p>
            <a:pPr algn="just"/>
            <a:endParaRPr lang="es-CO" sz="1600" dirty="0">
              <a:latin typeface="Arial"/>
              <a:cs typeface="Arial"/>
            </a:endParaRPr>
          </a:p>
          <a:p>
            <a:pPr algn="just"/>
            <a:r>
              <a:rPr lang="es-CO" sz="1600" dirty="0">
                <a:latin typeface="Arial"/>
                <a:cs typeface="Arial"/>
              </a:rPr>
              <a:t>Contamos con una plataforma de </a:t>
            </a:r>
            <a:r>
              <a:rPr lang="es-MX" sz="1600" b="1" dirty="0">
                <a:latin typeface="Arial"/>
                <a:cs typeface="Arial"/>
              </a:rPr>
              <a:t>bases de conocimiento</a:t>
            </a:r>
            <a:r>
              <a:rPr lang="es-MX" sz="1600" dirty="0">
                <a:latin typeface="Arial"/>
                <a:cs typeface="Arial"/>
              </a:rPr>
              <a:t> y </a:t>
            </a:r>
            <a:r>
              <a:rPr lang="es-MX" sz="1600" b="1" dirty="0">
                <a:latin typeface="Arial"/>
                <a:cs typeface="Arial"/>
              </a:rPr>
              <a:t>FAQs</a:t>
            </a:r>
            <a:r>
              <a:rPr lang="es-CO" sz="1600" dirty="0">
                <a:latin typeface="Arial"/>
                <a:cs typeface="Arial"/>
              </a:rPr>
              <a:t> en la cual podrás encontrar resolución a los problemas más comunes que se presentan a diario.</a:t>
            </a:r>
          </a:p>
          <a:p>
            <a:pPr algn="just"/>
            <a:endParaRPr lang="es-CO" sz="1600" dirty="0">
              <a:latin typeface="Arial"/>
              <a:cs typeface="Arial"/>
            </a:endParaRPr>
          </a:p>
          <a:p>
            <a:pPr algn="just"/>
            <a:r>
              <a:rPr lang="es-CO" sz="1600" dirty="0">
                <a:latin typeface="Arial"/>
                <a:cs typeface="Arial"/>
              </a:rPr>
              <a:t>Con nuestra plataforma tu equipo técnico podrá llevar un historial de fallas, incidencias o actividades realizadas en los equipos de cómputo y periféricos como impresoras, redes, UPS y demás equipos.</a:t>
            </a:r>
          </a:p>
          <a:p>
            <a:pPr algn="just"/>
            <a:endParaRPr lang="es-CO" sz="1600" dirty="0">
              <a:latin typeface="Arial"/>
              <a:cs typeface="Arial"/>
            </a:endParaRPr>
          </a:p>
          <a:p>
            <a:pPr algn="just"/>
            <a:r>
              <a:rPr lang="es-CO" sz="1200" dirty="0">
                <a:latin typeface="Arial"/>
                <a:cs typeface="Arial"/>
              </a:rPr>
              <a:t>La opción </a:t>
            </a:r>
            <a:r>
              <a:rPr lang="es-MX" sz="1200" dirty="0">
                <a:latin typeface="Arial"/>
                <a:cs typeface="Arial"/>
              </a:rPr>
              <a:t>WhatsApp</a:t>
            </a:r>
            <a:r>
              <a:rPr lang="es-CO" sz="1200" dirty="0">
                <a:latin typeface="Arial"/>
                <a:cs typeface="Arial"/>
              </a:rPr>
              <a:t> ofrece un servicio de envío de 3 soluciones básicas diarias a problemas específicos, no es una opción de soporte remoto o soporte satisfactorio para finalización de una falla, solo es una ayuda extra para que tu equipo técnico pueda resolver un problema específico con ejemplos que no se encuentren en nuestra plataforma. No incluye llamadas telefónicas.</a:t>
            </a: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2263972" y="659592"/>
            <a:ext cx="8782645"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0</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561561E2-2D4F-7606-4646-67EEA686D4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68620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572178" y="1586439"/>
            <a:ext cx="10440000" cy="4708981"/>
          </a:xfrm>
          <a:prstGeom prst="rect">
            <a:avLst/>
          </a:prstGeom>
          <a:noFill/>
        </p:spPr>
        <p:txBody>
          <a:bodyPr wrap="square" lIns="91440" tIns="45720" rIns="91440" bIns="45720" rtlCol="0" anchor="t">
            <a:spAutoFit/>
          </a:bodyPr>
          <a:lstStyle/>
          <a:p>
            <a:pPr algn="just"/>
            <a:r>
              <a:rPr lang="es-CO" sz="1600" dirty="0">
                <a:latin typeface="Arial"/>
                <a:cs typeface="Arial"/>
              </a:rPr>
              <a:t>Denominado (Soporte de primera línea)</a:t>
            </a:r>
          </a:p>
          <a:p>
            <a:pPr algn="just"/>
            <a:r>
              <a:rPr lang="es-MX" sz="1600" dirty="0">
                <a:latin typeface="Arial"/>
                <a:cs typeface="Arial"/>
              </a:rPr>
              <a:t>Aquí nuestros agentes proporcionan asistencia inicial únicamente remota a los usuarios. Resuelven consultas simples, como restablecimiento de contraseñas en equipos de cómputo, corrección de drivers, reinstalación de impresoras y escáneres. Su objetivo principal es clasificar y derivar los incidentes según su complejidad al nivel IT correspondiente.</a:t>
            </a:r>
          </a:p>
          <a:p>
            <a:pPr algn="just"/>
            <a:endParaRPr lang="es-CO" sz="1600" dirty="0">
              <a:latin typeface="Arial"/>
              <a:cs typeface="Arial"/>
            </a:endParaRPr>
          </a:p>
          <a:p>
            <a:pPr algn="just"/>
            <a:r>
              <a:rPr lang="es-CO" sz="1600" dirty="0">
                <a:latin typeface="Arial"/>
                <a:cs typeface="Arial"/>
              </a:rPr>
              <a:t>Esta opción está enfocada a empresas que no cuentan con personal de soporte técnico. Nuestros técnicos podrán atender remotamente hasta 3 incidentes por día con un límite de hasta treinta (30) minutos por incidente.</a:t>
            </a:r>
          </a:p>
          <a:p>
            <a:pPr algn="just"/>
            <a:endParaRPr lang="es-CO" sz="1600" dirty="0">
              <a:latin typeface="Arial"/>
              <a:cs typeface="Arial"/>
            </a:endParaRPr>
          </a:p>
          <a:p>
            <a:pPr algn="just"/>
            <a:r>
              <a:rPr lang="es-CO" sz="1600" dirty="0">
                <a:latin typeface="Arial"/>
                <a:cs typeface="Arial"/>
              </a:rPr>
              <a:t>Incluye informes básicos, acceso por WhatsApp y opcionalmente llamadas telefónicas.</a:t>
            </a:r>
          </a:p>
          <a:p>
            <a:pPr algn="just"/>
            <a:endParaRPr lang="es-CO" sz="1600" dirty="0">
              <a:latin typeface="Arial"/>
              <a:cs typeface="Arial"/>
            </a:endParaRPr>
          </a:p>
          <a:p>
            <a:pPr algn="just"/>
            <a:r>
              <a:rPr lang="es-CO" sz="1600" dirty="0">
                <a:latin typeface="Arial"/>
                <a:cs typeface="Arial"/>
              </a:rPr>
              <a:t>Esta opción incluye el software de asistencia remota de nuestra elección.</a:t>
            </a:r>
          </a:p>
          <a:p>
            <a:pPr algn="just"/>
            <a:endParaRPr lang="es-CO" sz="1600" dirty="0">
              <a:latin typeface="Arial"/>
              <a:cs typeface="Arial"/>
            </a:endParaRPr>
          </a:p>
          <a:p>
            <a:pPr algn="just"/>
            <a:r>
              <a:rPr lang="es-CO" sz="1600" dirty="0">
                <a:latin typeface="Arial"/>
                <a:cs typeface="Arial"/>
              </a:rPr>
              <a:t>Adicionalmente puedes acceder a nuestros servicios extra por unidad de atención a nivel de Seniority IT.</a:t>
            </a:r>
          </a:p>
          <a:p>
            <a:pPr algn="just"/>
            <a:endParaRPr lang="es-CO" sz="1600" dirty="0">
              <a:latin typeface="Arial"/>
              <a:cs typeface="Arial"/>
            </a:endParaRPr>
          </a:p>
          <a:p>
            <a:pPr algn="just"/>
            <a:r>
              <a:rPr lang="es-CO" sz="1200" dirty="0">
                <a:latin typeface="Arial"/>
                <a:cs typeface="Arial"/>
              </a:rPr>
              <a:t>Al usar las llamadas telefónicas como opción, y al finalizar de la conversación se colocará en </a:t>
            </a:r>
            <a:r>
              <a:rPr lang="es-MX" sz="1200" dirty="0">
                <a:latin typeface="Arial"/>
                <a:cs typeface="Arial"/>
              </a:rPr>
              <a:t>WhatsApp</a:t>
            </a:r>
            <a:r>
              <a:rPr lang="es-CO" sz="1200" dirty="0">
                <a:latin typeface="Arial"/>
                <a:cs typeface="Arial"/>
              </a:rPr>
              <a:t> la solicitud para su correspondiente aprobación y se escribirá la conclusión de la solicitud, así nosotros llevamos trazabilidad de cada incidente presentado.</a:t>
            </a:r>
          </a:p>
          <a:p>
            <a:pPr algn="just"/>
            <a:r>
              <a:rPr lang="es-CO" sz="1200" dirty="0">
                <a:latin typeface="Arial"/>
                <a:cs typeface="Arial"/>
              </a:rPr>
              <a:t>Las horas o incidentes por día no son acumulables, puede acceder a más tiempo visitando nuestros precios en: </a:t>
            </a:r>
          </a:p>
          <a:p>
            <a:pPr algn="just"/>
            <a:r>
              <a:rPr lang="es-CO" sz="1200" dirty="0">
                <a:latin typeface="Arial"/>
                <a:cs typeface="Arial"/>
                <a:hlinkClick r:id="rId2"/>
              </a:rPr>
              <a:t>https://reparame.com.co/inicio/services/soporte-tecnico-a-empresas/</a:t>
            </a:r>
            <a:endParaRPr lang="es-CO" sz="1200" dirty="0">
              <a:latin typeface="Arial"/>
              <a:cs typeface="Arial"/>
            </a:endParaRP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1580500" y="604728"/>
            <a:ext cx="9442069"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1</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5E434AE7-7285-C819-A11C-0D2760DC0C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2971225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696367B-2940-C84C-92C2-9929308DBC2A}"/>
              </a:ext>
            </a:extLst>
          </p:cNvPr>
          <p:cNvSpPr txBox="1"/>
          <p:nvPr/>
        </p:nvSpPr>
        <p:spPr>
          <a:xfrm>
            <a:off x="600857" y="1915394"/>
            <a:ext cx="10440000" cy="3908762"/>
          </a:xfrm>
          <a:prstGeom prst="rect">
            <a:avLst/>
          </a:prstGeom>
          <a:noFill/>
        </p:spPr>
        <p:txBody>
          <a:bodyPr wrap="square" lIns="91440" tIns="45720" rIns="91440" bIns="45720" rtlCol="0" anchor="t">
            <a:spAutoFit/>
          </a:bodyPr>
          <a:lstStyle/>
          <a:p>
            <a:pPr algn="just"/>
            <a:r>
              <a:rPr lang="es-CO" sz="1600" dirty="0">
                <a:latin typeface="Arial"/>
                <a:cs typeface="Arial"/>
              </a:rPr>
              <a:t>Denominado (Soporte de primera línea)</a:t>
            </a:r>
          </a:p>
          <a:p>
            <a:pPr algn="just"/>
            <a:r>
              <a:rPr lang="es-CO" sz="1600" dirty="0">
                <a:latin typeface="Arial"/>
                <a:cs typeface="Arial"/>
              </a:rPr>
              <a:t>Incluye todos los servicios de IT Nivel 1</a:t>
            </a:r>
          </a:p>
          <a:p>
            <a:pPr algn="just"/>
            <a:endParaRPr lang="es-CO" sz="1600" dirty="0">
              <a:latin typeface="Arial"/>
              <a:cs typeface="Arial"/>
            </a:endParaRPr>
          </a:p>
          <a:p>
            <a:pPr algn="just"/>
            <a:r>
              <a:rPr lang="es-CO" sz="1600" dirty="0">
                <a:latin typeface="Arial"/>
                <a:cs typeface="Arial"/>
              </a:rPr>
              <a:t>Además, incluye: </a:t>
            </a:r>
          </a:p>
          <a:p>
            <a:pPr algn="just"/>
            <a:endParaRPr lang="es-CO" sz="1600" dirty="0">
              <a:latin typeface="Arial"/>
              <a:cs typeface="Arial"/>
            </a:endParaRPr>
          </a:p>
          <a:p>
            <a:pPr algn="just"/>
            <a:r>
              <a:rPr lang="es-CO" sz="1600" dirty="0">
                <a:latin typeface="Arial"/>
                <a:cs typeface="Arial"/>
              </a:rPr>
              <a:t>Control de inventario tecnológico.</a:t>
            </a:r>
          </a:p>
          <a:p>
            <a:pPr algn="just"/>
            <a:r>
              <a:rPr lang="es-CO" sz="1600" dirty="0">
                <a:latin typeface="Arial"/>
                <a:cs typeface="Arial"/>
              </a:rPr>
              <a:t>Servicio de atención en HelpDesk.</a:t>
            </a:r>
          </a:p>
          <a:p>
            <a:pPr algn="just"/>
            <a:r>
              <a:rPr lang="es-CO" sz="1600" dirty="0">
                <a:latin typeface="Arial"/>
                <a:cs typeface="Arial"/>
              </a:rPr>
              <a:t>Informes de complejidad básica y media.</a:t>
            </a:r>
          </a:p>
          <a:p>
            <a:pPr algn="just"/>
            <a:r>
              <a:rPr lang="es-CO" sz="1600" dirty="0">
                <a:latin typeface="Arial"/>
                <a:cs typeface="Arial"/>
              </a:rPr>
              <a:t>Propuestas de mejora de Hardware y Software.</a:t>
            </a:r>
          </a:p>
          <a:p>
            <a:pPr algn="just"/>
            <a:r>
              <a:rPr lang="es-CO" sz="1600" dirty="0">
                <a:latin typeface="Arial"/>
                <a:cs typeface="Arial"/>
              </a:rPr>
              <a:t>Atención prioritaria.</a:t>
            </a:r>
          </a:p>
          <a:p>
            <a:pPr algn="just"/>
            <a:endParaRPr lang="es-CO" sz="1600" dirty="0">
              <a:latin typeface="Arial"/>
              <a:cs typeface="Arial"/>
            </a:endParaRPr>
          </a:p>
          <a:p>
            <a:pPr algn="just"/>
            <a:r>
              <a:rPr lang="es-CO" sz="1600" dirty="0">
                <a:latin typeface="Arial"/>
                <a:cs typeface="Arial"/>
              </a:rPr>
              <a:t>El software HelpDesk debe ser proporcionado por la empresa contratante.</a:t>
            </a:r>
          </a:p>
          <a:p>
            <a:pPr algn="just"/>
            <a:r>
              <a:rPr lang="es-CO" sz="1600" dirty="0">
                <a:latin typeface="Arial"/>
                <a:cs typeface="Arial"/>
              </a:rPr>
              <a:t>La atención en sitio debe ser programada con anterioridad y solo cubre los eventos del soporte de Nivel 1.</a:t>
            </a:r>
          </a:p>
          <a:p>
            <a:pPr algn="just"/>
            <a:r>
              <a:rPr lang="es-CO" sz="1600" dirty="0">
                <a:latin typeface="Arial"/>
                <a:cs typeface="Arial"/>
              </a:rPr>
              <a:t>Los sitios de atención a domicilio serán estipulados en el contrato.</a:t>
            </a:r>
          </a:p>
          <a:p>
            <a:pPr algn="just"/>
            <a:endParaRPr lang="es-CO" sz="1200" dirty="0">
              <a:latin typeface="Arial"/>
              <a:cs typeface="Arial"/>
            </a:endParaRPr>
          </a:p>
          <a:p>
            <a:pPr algn="just"/>
            <a:endParaRPr lang="es-CO" sz="1200" dirty="0">
              <a:latin typeface="Arial"/>
              <a:cs typeface="Arial"/>
            </a:endParaRPr>
          </a:p>
        </p:txBody>
      </p:sp>
      <p:sp>
        <p:nvSpPr>
          <p:cNvPr id="3" name="CuadroTexto 2">
            <a:extLst>
              <a:ext uri="{FF2B5EF4-FFF2-40B4-BE49-F238E27FC236}">
                <a16:creationId xmlns:a16="http://schemas.microsoft.com/office/drawing/2014/main" id="{B6D140EF-7926-4E9C-C80E-B85AF9D9E12B}"/>
              </a:ext>
            </a:extLst>
          </p:cNvPr>
          <p:cNvSpPr txBox="1"/>
          <p:nvPr/>
        </p:nvSpPr>
        <p:spPr>
          <a:xfrm>
            <a:off x="1598788" y="636503"/>
            <a:ext cx="9442069" cy="923330"/>
          </a:xfrm>
          <a:prstGeom prst="rect">
            <a:avLst/>
          </a:prstGeom>
          <a:noFill/>
        </p:spPr>
        <p:txBody>
          <a:bodyPr wrap="square" rtlCol="0">
            <a:spAutoFit/>
          </a:bodyPr>
          <a:lstStyle/>
          <a:p>
            <a:pPr algn="r"/>
            <a:r>
              <a:rPr lang="es-CO" sz="5400" b="1" dirty="0">
                <a:solidFill>
                  <a:srgbClr val="002060"/>
                </a:solidFill>
                <a:latin typeface="ITC Avant Garde Gothic Pro Book"/>
              </a:rPr>
              <a:t>Soporte IT Nivel 1 Plus</a:t>
            </a:r>
            <a:endParaRPr lang="es-CO" sz="4400" b="1" dirty="0">
              <a:solidFill>
                <a:srgbClr val="002060"/>
              </a:solidFill>
              <a:latin typeface="ITC Avant Garde Gothic Pro Book"/>
            </a:endParaRPr>
          </a:p>
        </p:txBody>
      </p:sp>
      <p:pic>
        <p:nvPicPr>
          <p:cNvPr id="4" name="Imagen 3" descr="Logotipo&#10;&#10;Descripción generada automáticamente">
            <a:extLst>
              <a:ext uri="{FF2B5EF4-FFF2-40B4-BE49-F238E27FC236}">
                <a16:creationId xmlns:a16="http://schemas.microsoft.com/office/drawing/2014/main" id="{E6F3A488-99C5-F6DB-EBF1-07AB46056C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 y="84425"/>
            <a:ext cx="2671578" cy="608077"/>
          </a:xfrm>
          <a:prstGeom prst="rect">
            <a:avLst/>
          </a:prstGeom>
        </p:spPr>
      </p:pic>
    </p:spTree>
    <p:extLst>
      <p:ext uri="{BB962C8B-B14F-4D97-AF65-F5344CB8AC3E}">
        <p14:creationId xmlns:p14="http://schemas.microsoft.com/office/powerpoint/2010/main" val="1551538245"/>
      </p:ext>
    </p:extLst>
  </p:cSld>
  <p:clrMapOvr>
    <a:masterClrMapping/>
  </p:clrMapOvr>
</p:sld>
</file>

<file path=ppt/theme/theme1.xml><?xml version="1.0" encoding="utf-8"?>
<a:theme xmlns:a="http://schemas.openxmlformats.org/drawingml/2006/main" name="1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aceta">
  <a:themeElements>
    <a:clrScheme name="Personalizado 7">
      <a:dk1>
        <a:sysClr val="windowText" lastClr="000000"/>
      </a:dk1>
      <a:lt1>
        <a:sysClr val="window" lastClr="FFFFFF"/>
      </a:lt1>
      <a:dk2>
        <a:srgbClr val="505046"/>
      </a:dk2>
      <a:lt2>
        <a:srgbClr val="EEECE1"/>
      </a:lt2>
      <a:accent1>
        <a:srgbClr val="FB5A0A"/>
      </a:accent1>
      <a:accent2>
        <a:srgbClr val="FDBA99"/>
      </a:accent2>
      <a:accent3>
        <a:srgbClr val="FB5A0A"/>
      </a:accent3>
      <a:accent4>
        <a:srgbClr val="FF8427"/>
      </a:accent4>
      <a:accent5>
        <a:srgbClr val="CC9900"/>
      </a:accent5>
      <a:accent6>
        <a:srgbClr val="B22600"/>
      </a:accent6>
      <a:hlink>
        <a:srgbClr val="CC9900"/>
      </a:hlink>
      <a:folHlink>
        <a:srgbClr val="666699"/>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A3CBA0785CC8034391DCE92235630B16" ma:contentTypeVersion="11" ma:contentTypeDescription="Crear nuevo documento." ma:contentTypeScope="" ma:versionID="1a200c47f73f079f5a2fa77bb5796971">
  <xsd:schema xmlns:xsd="http://www.w3.org/2001/XMLSchema" xmlns:xs="http://www.w3.org/2001/XMLSchema" xmlns:p="http://schemas.microsoft.com/office/2006/metadata/properties" xmlns:ns2="e25f6bdf-053e-4b2d-a40f-e29a26fac148" targetNamespace="http://schemas.microsoft.com/office/2006/metadata/properties" ma:root="true" ma:fieldsID="9524349dea8509e2f483acdc1a2ac6b9" ns2:_="">
    <xsd:import namespace="e25f6bdf-053e-4b2d-a40f-e29a26fac1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5f6bdf-053e-4b2d-a40f-e29a26fac1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22BD41-2E86-4754-8AB4-E73CC3645FB2}">
  <ds:schemaRefs>
    <ds:schemaRef ds:uri="e25f6bdf-053e-4b2d-a40f-e29a26fac14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F8C977D-7333-4026-9808-0AAD0B3E2662}">
  <ds:schemaRefs>
    <ds:schemaRef ds:uri="e25f6bdf-053e-4b2d-a40f-e29a26fac14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8E67749-A0AA-499C-ACF0-EFA5DD9EDE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12619</TotalTime>
  <Words>3638</Words>
  <Application>Microsoft Office PowerPoint</Application>
  <PresentationFormat>Panorámica</PresentationFormat>
  <Paragraphs>278</Paragraphs>
  <Slides>23</Slides>
  <Notes>4</Notes>
  <HiddenSlides>0</HiddenSlides>
  <MMClips>0</MMClips>
  <ScaleCrop>false</ScaleCrop>
  <HeadingPairs>
    <vt:vector size="6" baseType="variant">
      <vt:variant>
        <vt:lpstr>Fuentes usadas</vt:lpstr>
      </vt:variant>
      <vt:variant>
        <vt:i4>7</vt:i4>
      </vt:variant>
      <vt:variant>
        <vt:lpstr>Tema</vt:lpstr>
      </vt:variant>
      <vt:variant>
        <vt:i4>3</vt:i4>
      </vt:variant>
      <vt:variant>
        <vt:lpstr>Títulos de diapositiva</vt:lpstr>
      </vt:variant>
      <vt:variant>
        <vt:i4>23</vt:i4>
      </vt:variant>
    </vt:vector>
  </HeadingPairs>
  <TitlesOfParts>
    <vt:vector size="33" baseType="lpstr">
      <vt:lpstr>Arial</vt:lpstr>
      <vt:lpstr>Calibri</vt:lpstr>
      <vt:lpstr>Calibri Light</vt:lpstr>
      <vt:lpstr>ITC Avant Garde Gothic Pro Book</vt:lpstr>
      <vt:lpstr>Trebuchet MS</vt:lpstr>
      <vt:lpstr>Wingdings</vt:lpstr>
      <vt:lpstr>Wingdings 3</vt:lpstr>
      <vt:lpstr>1_Diseño personalizado</vt:lpstr>
      <vt:lpstr>Diseño personalizado</vt:lpstr>
      <vt:lpstr>Faceta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AUREN COLOMBIA</dc:creator>
  <cp:lastModifiedBy>Alejandro</cp:lastModifiedBy>
  <cp:revision>104</cp:revision>
  <dcterms:created xsi:type="dcterms:W3CDTF">2020-10-20T15:46:41Z</dcterms:created>
  <dcterms:modified xsi:type="dcterms:W3CDTF">2025-05-19T01:49:33Z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0x010100A3CBA0785CC8034391DCE92235630B16</vt:lpwstr>
  </property>
</Properties>
</file>